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0"/>
  </p:notesMasterIdLst>
  <p:handoutMasterIdLst>
    <p:handoutMasterId r:id="rId31"/>
  </p:handoutMasterIdLst>
  <p:sldIdLst>
    <p:sldId id="256" r:id="rId2"/>
    <p:sldId id="258" r:id="rId3"/>
    <p:sldId id="262" r:id="rId4"/>
    <p:sldId id="273" r:id="rId5"/>
    <p:sldId id="274" r:id="rId6"/>
    <p:sldId id="275" r:id="rId7"/>
    <p:sldId id="276" r:id="rId8"/>
    <p:sldId id="318" r:id="rId9"/>
    <p:sldId id="278" r:id="rId10"/>
    <p:sldId id="280" r:id="rId11"/>
    <p:sldId id="311" r:id="rId12"/>
    <p:sldId id="312" r:id="rId13"/>
    <p:sldId id="282" r:id="rId14"/>
    <p:sldId id="265" r:id="rId15"/>
    <p:sldId id="319" r:id="rId16"/>
    <p:sldId id="315" r:id="rId17"/>
    <p:sldId id="316" r:id="rId18"/>
    <p:sldId id="266" r:id="rId19"/>
    <p:sldId id="297" r:id="rId20"/>
    <p:sldId id="298" r:id="rId21"/>
    <p:sldId id="309" r:id="rId22"/>
    <p:sldId id="264" r:id="rId23"/>
    <p:sldId id="310" r:id="rId24"/>
    <p:sldId id="299" r:id="rId25"/>
    <p:sldId id="300" r:id="rId26"/>
    <p:sldId id="301" r:id="rId27"/>
    <p:sldId id="302" r:id="rId28"/>
    <p:sldId id="26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Richard" initials="MR" lastIdx="1" clrIdx="0">
    <p:extLst>
      <p:ext uri="{19B8F6BF-5375-455C-9EA6-DF929625EA0E}">
        <p15:presenceInfo xmlns:p15="http://schemas.microsoft.com/office/powerpoint/2012/main" userId="S::matt.richard@mdhi.org::6cd39a79-a2d2-4cad-8922-68445cf75db4" providerId="AD"/>
      </p:ext>
    </p:extLst>
  </p:cmAuthor>
  <p:cmAuthor id="2" name="Christina Yasav" initials="CY" lastIdx="3" clrIdx="1">
    <p:extLst>
      <p:ext uri="{19B8F6BF-5375-455C-9EA6-DF929625EA0E}">
        <p15:presenceInfo xmlns:p15="http://schemas.microsoft.com/office/powerpoint/2012/main" userId="Christina Yasa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F64"/>
    <a:srgbClr val="DCDDDC"/>
    <a:srgbClr val="CCECFF"/>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3591" autoAdjust="0"/>
  </p:normalViewPr>
  <p:slideViewPr>
    <p:cSldViewPr>
      <p:cViewPr varScale="1">
        <p:scale>
          <a:sx n="49" d="100"/>
          <a:sy n="49" d="100"/>
        </p:scale>
        <p:origin x="2122" y="5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70" d="100"/>
          <a:sy n="70" d="100"/>
        </p:scale>
        <p:origin x="26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FD80F1-1041-4113-BB62-A3A3BAF8FE2C}" type="datetimeFigureOut">
              <a:rPr lang="en-US" smtClean="0"/>
              <a:t>3/31/2020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8E3553-D55D-443B-9B8A-A1A05EFADE35}" type="slidenum">
              <a:rPr lang="en-US" smtClean="0"/>
              <a:t>‹#›</a:t>
            </a:fld>
            <a:endParaRPr lang="en-US"/>
          </a:p>
        </p:txBody>
      </p:sp>
    </p:spTree>
    <p:extLst>
      <p:ext uri="{BB962C8B-B14F-4D97-AF65-F5344CB8AC3E}">
        <p14:creationId xmlns:p14="http://schemas.microsoft.com/office/powerpoint/2010/main" val="347347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8D7393-5425-4E28-971F-ED02BBAD517F}" type="datetimeFigureOut">
              <a:rPr lang="en-US" smtClean="0"/>
              <a:t>3/31/2020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4E4F77-FA38-44E2-9D65-A6148D307678}" type="slidenum">
              <a:rPr lang="en-US" smtClean="0"/>
              <a:t>‹#›</a:t>
            </a:fld>
            <a:endParaRPr lang="en-US"/>
          </a:p>
        </p:txBody>
      </p:sp>
    </p:spTree>
    <p:extLst>
      <p:ext uri="{BB962C8B-B14F-4D97-AF65-F5344CB8AC3E}">
        <p14:creationId xmlns:p14="http://schemas.microsoft.com/office/powerpoint/2010/main" val="45277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a:t>
            </a:fld>
            <a:endParaRPr lang="en-US"/>
          </a:p>
        </p:txBody>
      </p:sp>
    </p:spTree>
    <p:extLst>
      <p:ext uri="{BB962C8B-B14F-4D97-AF65-F5344CB8AC3E}">
        <p14:creationId xmlns:p14="http://schemas.microsoft.com/office/powerpoint/2010/main" val="398382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12</a:t>
            </a:fld>
            <a:endParaRPr lang="en-US"/>
          </a:p>
        </p:txBody>
      </p:sp>
    </p:spTree>
    <p:extLst>
      <p:ext uri="{BB962C8B-B14F-4D97-AF65-F5344CB8AC3E}">
        <p14:creationId xmlns:p14="http://schemas.microsoft.com/office/powerpoint/2010/main" val="354002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location tab works just like the contact</a:t>
            </a:r>
            <a:r>
              <a:rPr lang="en-US" baseline="0" dirty="0"/>
              <a:t> tab. Click add address and fill out the form.</a:t>
            </a:r>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13</a:t>
            </a:fld>
            <a:endParaRPr lang="en-US"/>
          </a:p>
        </p:txBody>
      </p:sp>
    </p:spTree>
    <p:extLst>
      <p:ext uri="{BB962C8B-B14F-4D97-AF65-F5344CB8AC3E}">
        <p14:creationId xmlns:p14="http://schemas.microsoft.com/office/powerpoint/2010/main" val="150420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14</a:t>
            </a:fld>
            <a:endParaRPr lang="en-US"/>
          </a:p>
        </p:txBody>
      </p:sp>
    </p:spTree>
    <p:extLst>
      <p:ext uri="{BB962C8B-B14F-4D97-AF65-F5344CB8AC3E}">
        <p14:creationId xmlns:p14="http://schemas.microsoft.com/office/powerpoint/2010/main" val="2744180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15</a:t>
            </a:fld>
            <a:endParaRPr lang="en-US"/>
          </a:p>
        </p:txBody>
      </p:sp>
    </p:spTree>
    <p:extLst>
      <p:ext uri="{BB962C8B-B14F-4D97-AF65-F5344CB8AC3E}">
        <p14:creationId xmlns:p14="http://schemas.microsoft.com/office/powerpoint/2010/main" val="321800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17</a:t>
            </a:fld>
            <a:endParaRPr lang="en-US"/>
          </a:p>
        </p:txBody>
      </p:sp>
    </p:spTree>
    <p:extLst>
      <p:ext uri="{BB962C8B-B14F-4D97-AF65-F5344CB8AC3E}">
        <p14:creationId xmlns:p14="http://schemas.microsoft.com/office/powerpoint/2010/main" val="92366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18</a:t>
            </a:fld>
            <a:endParaRPr lang="en-US"/>
          </a:p>
        </p:txBody>
      </p:sp>
    </p:spTree>
    <p:extLst>
      <p:ext uri="{BB962C8B-B14F-4D97-AF65-F5344CB8AC3E}">
        <p14:creationId xmlns:p14="http://schemas.microsoft.com/office/powerpoint/2010/main" val="334822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services menu works the same way the program enrollment does, click on the intended service to expand the menu.</a:t>
            </a:r>
          </a:p>
        </p:txBody>
      </p:sp>
      <p:sp>
        <p:nvSpPr>
          <p:cNvPr id="4" name="Slide Number Placeholder 3"/>
          <p:cNvSpPr>
            <a:spLocks noGrp="1"/>
          </p:cNvSpPr>
          <p:nvPr>
            <p:ph type="sldNum" sz="quarter" idx="5"/>
          </p:nvPr>
        </p:nvSpPr>
        <p:spPr/>
        <p:txBody>
          <a:bodyPr/>
          <a:lstStyle/>
          <a:p>
            <a:fld id="{F04E4F77-FA38-44E2-9D65-A6148D307678}" type="slidenum">
              <a:rPr lang="en-US" smtClean="0"/>
              <a:t>20</a:t>
            </a:fld>
            <a:endParaRPr lang="en-US"/>
          </a:p>
        </p:txBody>
      </p:sp>
    </p:spTree>
    <p:extLst>
      <p:ext uri="{BB962C8B-B14F-4D97-AF65-F5344CB8AC3E}">
        <p14:creationId xmlns:p14="http://schemas.microsoft.com/office/powerpoint/2010/main" val="303368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21</a:t>
            </a:fld>
            <a:endParaRPr lang="en-US"/>
          </a:p>
        </p:txBody>
      </p:sp>
    </p:spTree>
    <p:extLst>
      <p:ext uri="{BB962C8B-B14F-4D97-AF65-F5344CB8AC3E}">
        <p14:creationId xmlns:p14="http://schemas.microsoft.com/office/powerpoint/2010/main" val="383968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22</a:t>
            </a:fld>
            <a:endParaRPr lang="en-US"/>
          </a:p>
        </p:txBody>
      </p:sp>
    </p:spTree>
    <p:extLst>
      <p:ext uri="{BB962C8B-B14F-4D97-AF65-F5344CB8AC3E}">
        <p14:creationId xmlns:p14="http://schemas.microsoft.com/office/powerpoint/2010/main" val="402735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to the bucket in several different ways. You can locate in the </a:t>
            </a:r>
            <a:r>
              <a:rPr lang="en-US" dirty="0" err="1"/>
              <a:t>the</a:t>
            </a:r>
            <a:r>
              <a:rPr lang="en-US" dirty="0"/>
              <a:t> “Clients from last X time” list, you can search for them in the bar to the right, or you can scan their Clarity id card (make sure your cursor is in the search field). If you are entering late arrivals after midnight, don’t forget to change the date on the calendar, the default will always be today’s date.</a:t>
            </a:r>
          </a:p>
        </p:txBody>
      </p:sp>
      <p:sp>
        <p:nvSpPr>
          <p:cNvPr id="4" name="Slide Number Placeholder 3"/>
          <p:cNvSpPr>
            <a:spLocks noGrp="1"/>
          </p:cNvSpPr>
          <p:nvPr>
            <p:ph type="sldNum" sz="quarter" idx="5"/>
          </p:nvPr>
        </p:nvSpPr>
        <p:spPr/>
        <p:txBody>
          <a:bodyPr/>
          <a:lstStyle/>
          <a:p>
            <a:fld id="{F04E4F77-FA38-44E2-9D65-A6148D307678}" type="slidenum">
              <a:rPr lang="en-US" smtClean="0"/>
              <a:t>23</a:t>
            </a:fld>
            <a:endParaRPr lang="en-US"/>
          </a:p>
        </p:txBody>
      </p:sp>
    </p:spTree>
    <p:extLst>
      <p:ext uri="{BB962C8B-B14F-4D97-AF65-F5344CB8AC3E}">
        <p14:creationId xmlns:p14="http://schemas.microsoft.com/office/powerpoint/2010/main" val="47067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with an intro to your support center, </a:t>
            </a:r>
            <a:r>
              <a:rPr lang="en-US" dirty="0" err="1"/>
              <a:t>Zendesk</a:t>
            </a:r>
            <a:r>
              <a:rPr lang="en-US" dirty="0"/>
              <a:t>, which can be found at cohmis.Zendesk.com. </a:t>
            </a:r>
          </a:p>
          <a:p>
            <a:endParaRPr lang="en-US" dirty="0"/>
          </a:p>
          <a:p>
            <a:r>
              <a:rPr lang="en-US" dirty="0"/>
              <a:t>If you’re and existing</a:t>
            </a:r>
            <a:r>
              <a:rPr lang="en-US" baseline="0" dirty="0"/>
              <a:t> HMIS </a:t>
            </a:r>
            <a:r>
              <a:rPr lang="en-US" dirty="0"/>
              <a:t>you should be familiar with the Training button. Additional videos and written guides can be found on the Resources button. If you need to ask a question, you should click on Submit a Request. If you want to review the result if a previous request, you can sign in to view your history. A full tutorial on how to use Zendesk is available in the form of the </a:t>
            </a:r>
            <a:r>
              <a:rPr lang="en-US" dirty="0" err="1"/>
              <a:t>ZenDesk</a:t>
            </a:r>
            <a:r>
              <a:rPr lang="en-US" dirty="0"/>
              <a:t> How To guide, conveniently located as a promoted article on the home page. If you were on a different page and need to get back to the home screen, click on the COHMIS emblem on the top left corner of your web page.</a:t>
            </a:r>
          </a:p>
        </p:txBody>
      </p:sp>
      <p:sp>
        <p:nvSpPr>
          <p:cNvPr id="4" name="Slide Number Placeholder 3"/>
          <p:cNvSpPr>
            <a:spLocks noGrp="1"/>
          </p:cNvSpPr>
          <p:nvPr>
            <p:ph type="sldNum" sz="quarter" idx="5"/>
          </p:nvPr>
        </p:nvSpPr>
        <p:spPr/>
        <p:txBody>
          <a:bodyPr/>
          <a:lstStyle/>
          <a:p>
            <a:fld id="{F04E4F77-FA38-44E2-9D65-A6148D307678}" type="slidenum">
              <a:rPr lang="en-US" smtClean="0"/>
              <a:t>2</a:t>
            </a:fld>
            <a:endParaRPr lang="en-US"/>
          </a:p>
        </p:txBody>
      </p:sp>
    </p:spTree>
    <p:extLst>
      <p:ext uri="{BB962C8B-B14F-4D97-AF65-F5344CB8AC3E}">
        <p14:creationId xmlns:p14="http://schemas.microsoft.com/office/powerpoint/2010/main" val="1822126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24</a:t>
            </a:fld>
            <a:endParaRPr lang="en-US"/>
          </a:p>
        </p:txBody>
      </p:sp>
    </p:spTree>
    <p:extLst>
      <p:ext uri="{BB962C8B-B14F-4D97-AF65-F5344CB8AC3E}">
        <p14:creationId xmlns:p14="http://schemas.microsoft.com/office/powerpoint/2010/main" val="3905831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25</a:t>
            </a:fld>
            <a:endParaRPr lang="en-US"/>
          </a:p>
        </p:txBody>
      </p:sp>
    </p:spTree>
    <p:extLst>
      <p:ext uri="{BB962C8B-B14F-4D97-AF65-F5344CB8AC3E}">
        <p14:creationId xmlns:p14="http://schemas.microsoft.com/office/powerpoint/2010/main" val="70098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recap of the home screen: make sure you are logged in as the correct agency, launchpad will give you access to other applications like attendance and reporting, messages within Clarity are secure and preferred over email when discussing client data, clicking on Avatar will allow you to sign out and change your password.</a:t>
            </a:r>
          </a:p>
          <a:p>
            <a:endParaRPr lang="en-US" dirty="0"/>
          </a:p>
          <a:p>
            <a:r>
              <a:rPr lang="en-US" dirty="0"/>
              <a:t>To get back to this screen, click the Search button with the magnifying glass.</a:t>
            </a:r>
          </a:p>
        </p:txBody>
      </p:sp>
      <p:sp>
        <p:nvSpPr>
          <p:cNvPr id="4" name="Slide Number Placeholder 3"/>
          <p:cNvSpPr>
            <a:spLocks noGrp="1"/>
          </p:cNvSpPr>
          <p:nvPr>
            <p:ph type="sldNum" sz="quarter" idx="5"/>
          </p:nvPr>
        </p:nvSpPr>
        <p:spPr/>
        <p:txBody>
          <a:bodyPr/>
          <a:lstStyle/>
          <a:p>
            <a:fld id="{F04E4F77-FA38-44E2-9D65-A6148D307678}" type="slidenum">
              <a:rPr lang="en-US" smtClean="0"/>
              <a:t>3</a:t>
            </a:fld>
            <a:endParaRPr lang="en-US"/>
          </a:p>
        </p:txBody>
      </p:sp>
    </p:spTree>
    <p:extLst>
      <p:ext uri="{BB962C8B-B14F-4D97-AF65-F5344CB8AC3E}">
        <p14:creationId xmlns:p14="http://schemas.microsoft.com/office/powerpoint/2010/main" val="12354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search bar has a predictive suggestion box that will populate as you type so you can add more detail as needed until you find the person you’re looking for. I find that last name and last four of </a:t>
            </a:r>
            <a:r>
              <a:rPr lang="en-US" dirty="0" err="1"/>
              <a:t>ssn</a:t>
            </a:r>
            <a:r>
              <a:rPr lang="en-US" dirty="0"/>
              <a:t> is usually enough information to find what I’m looking for. You can also search by unique ID or by scanning the clients’ id into the search bar.</a:t>
            </a:r>
          </a:p>
        </p:txBody>
      </p:sp>
      <p:sp>
        <p:nvSpPr>
          <p:cNvPr id="4" name="Slide Number Placeholder 3"/>
          <p:cNvSpPr>
            <a:spLocks noGrp="1"/>
          </p:cNvSpPr>
          <p:nvPr>
            <p:ph type="sldNum" sz="quarter" idx="5"/>
          </p:nvPr>
        </p:nvSpPr>
        <p:spPr/>
        <p:txBody>
          <a:bodyPr/>
          <a:lstStyle/>
          <a:p>
            <a:fld id="{F04E4F77-FA38-44E2-9D65-A6148D307678}" type="slidenum">
              <a:rPr lang="en-US" smtClean="0"/>
              <a:t>4</a:t>
            </a:fld>
            <a:endParaRPr lang="en-US"/>
          </a:p>
        </p:txBody>
      </p:sp>
    </p:spTree>
    <p:extLst>
      <p:ext uri="{BB962C8B-B14F-4D97-AF65-F5344CB8AC3E}">
        <p14:creationId xmlns:p14="http://schemas.microsoft.com/office/powerpoint/2010/main" val="411888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tabs across the top are highlighted when selected, with a bar underneath to show you which tab is currently active.</a:t>
            </a:r>
          </a:p>
        </p:txBody>
      </p:sp>
      <p:sp>
        <p:nvSpPr>
          <p:cNvPr id="4" name="Slide Number Placeholder 3"/>
          <p:cNvSpPr>
            <a:spLocks noGrp="1"/>
          </p:cNvSpPr>
          <p:nvPr>
            <p:ph type="sldNum" sz="quarter" idx="5"/>
          </p:nvPr>
        </p:nvSpPr>
        <p:spPr/>
        <p:txBody>
          <a:bodyPr/>
          <a:lstStyle/>
          <a:p>
            <a:fld id="{F04E4F77-FA38-44E2-9D65-A6148D307678}" type="slidenum">
              <a:rPr lang="en-US" smtClean="0"/>
              <a:t>5</a:t>
            </a:fld>
            <a:endParaRPr lang="en-US"/>
          </a:p>
        </p:txBody>
      </p:sp>
    </p:spTree>
    <p:extLst>
      <p:ext uri="{BB962C8B-B14F-4D97-AF65-F5344CB8AC3E}">
        <p14:creationId xmlns:p14="http://schemas.microsoft.com/office/powerpoint/2010/main" val="316911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note of the unique ID</a:t>
            </a:r>
          </a:p>
        </p:txBody>
      </p:sp>
      <p:sp>
        <p:nvSpPr>
          <p:cNvPr id="4" name="Slide Number Placeholder 3"/>
          <p:cNvSpPr>
            <a:spLocks noGrp="1"/>
          </p:cNvSpPr>
          <p:nvPr>
            <p:ph type="sldNum" sz="quarter" idx="5"/>
          </p:nvPr>
        </p:nvSpPr>
        <p:spPr/>
        <p:txBody>
          <a:bodyPr/>
          <a:lstStyle/>
          <a:p>
            <a:fld id="{F04E4F77-FA38-44E2-9D65-A6148D307678}" type="slidenum">
              <a:rPr lang="en-US" smtClean="0"/>
              <a:t>6</a:t>
            </a:fld>
            <a:endParaRPr lang="en-US"/>
          </a:p>
        </p:txBody>
      </p:sp>
    </p:spTree>
    <p:extLst>
      <p:ext uri="{BB962C8B-B14F-4D97-AF65-F5344CB8AC3E}">
        <p14:creationId xmlns:p14="http://schemas.microsoft.com/office/powerpoint/2010/main" val="336094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7</a:t>
            </a:fld>
            <a:endParaRPr lang="en-US"/>
          </a:p>
        </p:txBody>
      </p:sp>
    </p:spTree>
    <p:extLst>
      <p:ext uri="{BB962C8B-B14F-4D97-AF65-F5344CB8AC3E}">
        <p14:creationId xmlns:p14="http://schemas.microsoft.com/office/powerpoint/2010/main" val="333553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look at a clients’ bed night history, go to the History tab, then click</a:t>
            </a:r>
            <a:r>
              <a:rPr lang="en-US" baseline="0" dirty="0"/>
              <a:t> the edit button next to the appropriate service. On the edit screen, scroll all the way down- the history will be at the bottom of the page.</a:t>
            </a:r>
            <a:endParaRPr lang="en-US" dirty="0"/>
          </a:p>
        </p:txBody>
      </p:sp>
      <p:sp>
        <p:nvSpPr>
          <p:cNvPr id="4" name="Slide Number Placeholder 3"/>
          <p:cNvSpPr>
            <a:spLocks noGrp="1"/>
          </p:cNvSpPr>
          <p:nvPr>
            <p:ph type="sldNum" sz="quarter" idx="10"/>
          </p:nvPr>
        </p:nvSpPr>
        <p:spPr/>
        <p:txBody>
          <a:bodyPr/>
          <a:lstStyle/>
          <a:p>
            <a:fld id="{F04E4F77-FA38-44E2-9D65-A6148D307678}" type="slidenum">
              <a:rPr lang="en-US" smtClean="0"/>
              <a:t>8</a:t>
            </a:fld>
            <a:endParaRPr lang="en-US"/>
          </a:p>
        </p:txBody>
      </p:sp>
    </p:spTree>
    <p:extLst>
      <p:ext uri="{BB962C8B-B14F-4D97-AF65-F5344CB8AC3E}">
        <p14:creationId xmlns:p14="http://schemas.microsoft.com/office/powerpoint/2010/main" val="68725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select the program you want to manage by going to the programs tab, or by clicking on the right side panel. Both of these methods have “invisible” edit buttons that will allow to you click once you have hovered your mouse over the program name.</a:t>
            </a:r>
          </a:p>
        </p:txBody>
      </p:sp>
      <p:sp>
        <p:nvSpPr>
          <p:cNvPr id="4" name="Slide Number Placeholder 3"/>
          <p:cNvSpPr>
            <a:spLocks noGrp="1"/>
          </p:cNvSpPr>
          <p:nvPr>
            <p:ph type="sldNum" sz="quarter" idx="5"/>
          </p:nvPr>
        </p:nvSpPr>
        <p:spPr/>
        <p:txBody>
          <a:bodyPr/>
          <a:lstStyle/>
          <a:p>
            <a:fld id="{F04E4F77-FA38-44E2-9D65-A6148D307678}" type="slidenum">
              <a:rPr lang="en-US" smtClean="0"/>
              <a:t>9</a:t>
            </a:fld>
            <a:endParaRPr lang="en-US"/>
          </a:p>
        </p:txBody>
      </p:sp>
    </p:spTree>
    <p:extLst>
      <p:ext uri="{BB962C8B-B14F-4D97-AF65-F5344CB8AC3E}">
        <p14:creationId xmlns:p14="http://schemas.microsoft.com/office/powerpoint/2010/main" val="3535716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5912172" y="0"/>
            <a:ext cx="32318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H="1">
            <a:off x="5791213" y="0"/>
            <a:ext cx="1209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74982" y="698431"/>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74982" y="301752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vert="horz" lIns="91440" tIns="45720" rIns="91440" bIns="45720" rtlCol="0" anchor="ctr"/>
          <a:lstStyle>
            <a:defPPr>
              <a:defRPr lang="en-US"/>
            </a:defPPr>
            <a:lvl1pPr marL="0" algn="ctr" defTabSz="914400" rtl="0" eaLnBrk="1" latinLnBrk="0" hangingPunct="1">
              <a:defRPr sz="675"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solidFill>
                <a:srgbClr val="344068"/>
              </a:solidFill>
            </a:endParaRPr>
          </a:p>
        </p:txBody>
      </p:sp>
      <p:sp>
        <p:nvSpPr>
          <p:cNvPr id="7" name="Slide Number Placeholder 6"/>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4FAB73BC-B049-4115-A692-8D63A059BFB8}" type="slidenum">
              <a:rPr lang="en-US" smtClean="0"/>
              <a:pPr defTabSz="342900"/>
              <a:t>‹#›</a:t>
            </a:fld>
            <a:endParaRPr lang="en-US" dirty="0">
              <a:solidFill>
                <a:srgbClr val="344068"/>
              </a:solidFill>
            </a:endParaRPr>
          </a:p>
        </p:txBody>
      </p:sp>
      <p:pic>
        <p:nvPicPr>
          <p:cNvPr id="10" name="Picture 9">
            <a:extLst>
              <a:ext uri="{FF2B5EF4-FFF2-40B4-BE49-F238E27FC236}">
                <a16:creationId xmlns:a16="http://schemas.microsoft.com/office/drawing/2014/main" id="{45335351-A54A-4D09-8D6B-538F2BBEAF31}"/>
              </a:ext>
            </a:extLst>
          </p:cNvPr>
          <p:cNvPicPr>
            <a:picLocks noChangeAspect="1"/>
          </p:cNvPicPr>
          <p:nvPr userDrawn="1"/>
        </p:nvPicPr>
        <p:blipFill>
          <a:blip r:embed="rId2"/>
          <a:stretch>
            <a:fillRect/>
          </a:stretch>
        </p:blipFill>
        <p:spPr>
          <a:xfrm>
            <a:off x="842732" y="698431"/>
            <a:ext cx="4279763" cy="5620999"/>
          </a:xfrm>
          <a:prstGeom prst="rect">
            <a:avLst/>
          </a:prstGeom>
        </p:spPr>
      </p:pic>
    </p:spTree>
    <p:extLst>
      <p:ext uri="{BB962C8B-B14F-4D97-AF65-F5344CB8AC3E}">
        <p14:creationId xmlns:p14="http://schemas.microsoft.com/office/powerpoint/2010/main" val="7473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4_Title and Content,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471962"/>
            <a:ext cx="8164551" cy="430336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D421E6EF-AF5C-4195-905C-2A30D52F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326" y="5775327"/>
            <a:ext cx="3724275" cy="1019175"/>
          </a:xfrm>
          <a:prstGeom prst="rect">
            <a:avLst/>
          </a:prstGeom>
        </p:spPr>
      </p:pic>
      <p:pic>
        <p:nvPicPr>
          <p:cNvPr id="10" name="Picture 9">
            <a:extLst>
              <a:ext uri="{FF2B5EF4-FFF2-40B4-BE49-F238E27FC236}">
                <a16:creationId xmlns:a16="http://schemas.microsoft.com/office/drawing/2014/main" id="{2DA278B5-44D6-4A28-9241-4B1EFAF2C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5803987"/>
            <a:ext cx="971936" cy="901615"/>
          </a:xfrm>
          <a:prstGeom prst="rect">
            <a:avLst/>
          </a:prstGeom>
        </p:spPr>
      </p:pic>
    </p:spTree>
    <p:extLst>
      <p:ext uri="{BB962C8B-B14F-4D97-AF65-F5344CB8AC3E}">
        <p14:creationId xmlns:p14="http://schemas.microsoft.com/office/powerpoint/2010/main" val="392103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85802"/>
            <a:ext cx="9144000" cy="11652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457200" y="2077805"/>
            <a:ext cx="8224025" cy="533400"/>
          </a:xfrm>
        </p:spPr>
        <p:txBody>
          <a:bodyPr>
            <a:normAutofit/>
          </a:bodyPr>
          <a:lstStyle>
            <a:lvl1pPr marL="0" indent="0" algn="ctr">
              <a:buNone/>
              <a:defRPr sz="2100">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696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8" name="Rectangle 7"/>
          <p:cNvSpPr/>
          <p:nvPr/>
        </p:nvSpPr>
        <p:spPr>
          <a:xfrm>
            <a:off x="13" y="0"/>
            <a:ext cx="32318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H="1">
            <a:off x="3231840" y="0"/>
            <a:ext cx="1209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200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vert="horz" lIns="91440" tIns="45720" rIns="91440" bIns="45720" rtlCol="0" anchor="ctr"/>
          <a:lstStyle>
            <a:defPPr>
              <a:defRPr lang="en-US"/>
            </a:defPPr>
            <a:lvl1pPr marL="0" algn="ctr" defTabSz="914400" rtl="0" eaLnBrk="1" latinLnBrk="0" hangingPunct="1">
              <a:defRPr sz="675"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solidFill>
                <a:srgbClr val="344068"/>
              </a:solidFill>
            </a:endParaRPr>
          </a:p>
        </p:txBody>
      </p:sp>
      <p:sp>
        <p:nvSpPr>
          <p:cNvPr id="7" name="Slide Number Placeholder 6"/>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4FAB73BC-B049-4115-A692-8D63A059BFB8}" type="slidenum">
              <a:rPr lang="en-US" smtClean="0"/>
              <a:pPr defTabSz="342900"/>
              <a:t>‹#›</a:t>
            </a:fld>
            <a:endParaRPr lang="en-US" dirty="0">
              <a:solidFill>
                <a:srgbClr val="344068"/>
              </a:solidFill>
            </a:endParaRPr>
          </a:p>
        </p:txBody>
      </p:sp>
      <p:pic>
        <p:nvPicPr>
          <p:cNvPr id="10" name="Picture 9">
            <a:extLst>
              <a:ext uri="{FF2B5EF4-FFF2-40B4-BE49-F238E27FC236}">
                <a16:creationId xmlns:a16="http://schemas.microsoft.com/office/drawing/2014/main" id="{E5C1A4C4-AB83-4C67-96FC-0D74AD04C901}"/>
              </a:ext>
            </a:extLst>
          </p:cNvPr>
          <p:cNvPicPr>
            <a:picLocks noChangeAspect="1"/>
          </p:cNvPicPr>
          <p:nvPr userDrawn="1"/>
        </p:nvPicPr>
        <p:blipFill>
          <a:blip r:embed="rId2"/>
          <a:stretch>
            <a:fillRect/>
          </a:stretch>
        </p:blipFill>
        <p:spPr>
          <a:xfrm>
            <a:off x="4038600" y="721886"/>
            <a:ext cx="4279763" cy="5620999"/>
          </a:xfrm>
          <a:prstGeom prst="rect">
            <a:avLst/>
          </a:prstGeom>
        </p:spPr>
      </p:pic>
      <p:sp>
        <p:nvSpPr>
          <p:cNvPr id="11" name="Footer Placeholder 5">
            <a:extLst>
              <a:ext uri="{FF2B5EF4-FFF2-40B4-BE49-F238E27FC236}">
                <a16:creationId xmlns:a16="http://schemas.microsoft.com/office/drawing/2014/main" id="{4E834A52-3690-4225-A551-980CE063C607}"/>
              </a:ext>
            </a:extLst>
          </p:cNvPr>
          <p:cNvSpPr txBox="1">
            <a:spLocks/>
          </p:cNvSpPr>
          <p:nvPr userDrawn="1"/>
        </p:nvSpPr>
        <p:spPr>
          <a:xfrm>
            <a:off x="2917039" y="6612186"/>
            <a:ext cx="3617103" cy="365125"/>
          </a:xfrm>
          <a:prstGeom prst="rect">
            <a:avLst/>
          </a:prstGeom>
        </p:spPr>
        <p:txBody>
          <a:bodyPr vert="horz" lIns="91440" tIns="45720" rIns="91440" bIns="45720" rtlCol="0" anchor="ctr"/>
          <a:lstStyle>
            <a:defPPr>
              <a:defRPr lang="en-US"/>
            </a:defPPr>
            <a:lvl1pPr marL="0" algn="ctr" defTabSz="914400" rtl="0" eaLnBrk="1" latinLnBrk="0" hangingPunct="1">
              <a:defRPr sz="675"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solidFill>
                <a:srgbClr val="344068"/>
              </a:solidFill>
            </a:endParaRPr>
          </a:p>
        </p:txBody>
      </p:sp>
    </p:spTree>
    <p:extLst>
      <p:ext uri="{BB962C8B-B14F-4D97-AF65-F5344CB8AC3E}">
        <p14:creationId xmlns:p14="http://schemas.microsoft.com/office/powerpoint/2010/main" val="31881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2F64"/>
                </a:solidFill>
              </a:defRPr>
            </a:lvl1pPr>
          </a:lstStyle>
          <a:p>
            <a:r>
              <a:rPr lang="en-US" dirty="0"/>
              <a:t>Click to edit Master title style</a:t>
            </a:r>
          </a:p>
        </p:txBody>
      </p:sp>
      <p:sp>
        <p:nvSpPr>
          <p:cNvPr id="3" name="Content Placeholder 2"/>
          <p:cNvSpPr>
            <a:spLocks noGrp="1"/>
          </p:cNvSpPr>
          <p:nvPr>
            <p:ph idx="1"/>
          </p:nvPr>
        </p:nvSpPr>
        <p:spPr>
          <a:xfrm>
            <a:off x="533400" y="1471962"/>
            <a:ext cx="8164551" cy="430336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55C68E4-E137-41BF-AE30-D2AED12A725D}"/>
              </a:ext>
            </a:extLst>
          </p:cNvPr>
          <p:cNvPicPr>
            <a:picLocks noChangeAspect="1"/>
          </p:cNvPicPr>
          <p:nvPr userDrawn="1"/>
        </p:nvPicPr>
        <p:blipFill>
          <a:blip r:embed="rId2"/>
          <a:stretch>
            <a:fillRect/>
          </a:stretch>
        </p:blipFill>
        <p:spPr>
          <a:xfrm>
            <a:off x="0" y="6400800"/>
            <a:ext cx="9144000" cy="457200"/>
          </a:xfrm>
          <a:prstGeom prst="rect">
            <a:avLst/>
          </a:prstGeom>
        </p:spPr>
      </p:pic>
      <p:pic>
        <p:nvPicPr>
          <p:cNvPr id="7" name="Picture 6">
            <a:extLst>
              <a:ext uri="{FF2B5EF4-FFF2-40B4-BE49-F238E27FC236}">
                <a16:creationId xmlns:a16="http://schemas.microsoft.com/office/drawing/2014/main" id="{F2CF6C3C-BE49-4E26-9012-D4301AF667B5}"/>
              </a:ext>
            </a:extLst>
          </p:cNvPr>
          <p:cNvPicPr>
            <a:picLocks noChangeAspect="1"/>
          </p:cNvPicPr>
          <p:nvPr userDrawn="1"/>
        </p:nvPicPr>
        <p:blipFill>
          <a:blip r:embed="rId3"/>
          <a:stretch>
            <a:fillRect/>
          </a:stretch>
        </p:blipFill>
        <p:spPr>
          <a:xfrm>
            <a:off x="7613771" y="6397411"/>
            <a:ext cx="1530229" cy="457240"/>
          </a:xfrm>
          <a:prstGeom prst="rect">
            <a:avLst/>
          </a:prstGeom>
        </p:spPr>
      </p:pic>
      <p:pic>
        <p:nvPicPr>
          <p:cNvPr id="8" name="Picture 7">
            <a:extLst>
              <a:ext uri="{FF2B5EF4-FFF2-40B4-BE49-F238E27FC236}">
                <a16:creationId xmlns:a16="http://schemas.microsoft.com/office/drawing/2014/main" id="{E5A575A6-61DF-4D0F-BE0A-AF4FA4D59369}"/>
              </a:ext>
            </a:extLst>
          </p:cNvPr>
          <p:cNvPicPr>
            <a:picLocks noChangeAspect="1"/>
          </p:cNvPicPr>
          <p:nvPr userDrawn="1"/>
        </p:nvPicPr>
        <p:blipFill>
          <a:blip r:embed="rId4"/>
          <a:stretch>
            <a:fillRect/>
          </a:stretch>
        </p:blipFill>
        <p:spPr>
          <a:xfrm>
            <a:off x="0" y="6329518"/>
            <a:ext cx="9144000" cy="67056"/>
          </a:xfrm>
          <a:prstGeom prst="rect">
            <a:avLst/>
          </a:prstGeom>
        </p:spPr>
      </p:pic>
      <p:sp>
        <p:nvSpPr>
          <p:cNvPr id="14" name="Text Placeholder 13">
            <a:extLst>
              <a:ext uri="{FF2B5EF4-FFF2-40B4-BE49-F238E27FC236}">
                <a16:creationId xmlns:a16="http://schemas.microsoft.com/office/drawing/2014/main" id="{E4903A83-1031-43E4-87FF-29313190130F}"/>
              </a:ext>
            </a:extLst>
          </p:cNvPr>
          <p:cNvSpPr>
            <a:spLocks noGrp="1"/>
          </p:cNvSpPr>
          <p:nvPr>
            <p:ph type="body" sz="quarter" idx="10"/>
          </p:nvPr>
        </p:nvSpPr>
        <p:spPr>
          <a:xfrm>
            <a:off x="381000" y="6477000"/>
            <a:ext cx="4876800" cy="3111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51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wo Content, si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C68E4-E137-41BF-AE30-D2AED12A725D}"/>
              </a:ext>
            </a:extLst>
          </p:cNvPr>
          <p:cNvPicPr>
            <a:picLocks noChangeAspect="1"/>
          </p:cNvPicPr>
          <p:nvPr userDrawn="1"/>
        </p:nvPicPr>
        <p:blipFill>
          <a:blip r:embed="rId2"/>
          <a:stretch>
            <a:fillRect/>
          </a:stretch>
        </p:blipFill>
        <p:spPr>
          <a:xfrm>
            <a:off x="0" y="6400800"/>
            <a:ext cx="9144000" cy="457200"/>
          </a:xfrm>
          <a:prstGeom prst="rect">
            <a:avLst/>
          </a:prstGeom>
        </p:spPr>
      </p:pic>
      <p:sp>
        <p:nvSpPr>
          <p:cNvPr id="2" name="Title 1"/>
          <p:cNvSpPr>
            <a:spLocks noGrp="1"/>
          </p:cNvSpPr>
          <p:nvPr>
            <p:ph type="title"/>
          </p:nvPr>
        </p:nvSpPr>
        <p:spPr/>
        <p:txBody>
          <a:bodyPr/>
          <a:lstStyle>
            <a:lvl1pPr>
              <a:defRPr>
                <a:solidFill>
                  <a:srgbClr val="222F64"/>
                </a:solidFill>
              </a:defRPr>
            </a:lvl1pPr>
          </a:lstStyle>
          <a:p>
            <a:r>
              <a:rPr lang="en-US" dirty="0"/>
              <a:t>Click to edit Master title style</a:t>
            </a:r>
          </a:p>
        </p:txBody>
      </p:sp>
      <p:sp>
        <p:nvSpPr>
          <p:cNvPr id="3" name="Content Placeholder 2"/>
          <p:cNvSpPr>
            <a:spLocks noGrp="1"/>
          </p:cNvSpPr>
          <p:nvPr>
            <p:ph idx="1"/>
          </p:nvPr>
        </p:nvSpPr>
        <p:spPr>
          <a:xfrm>
            <a:off x="533401" y="1471962"/>
            <a:ext cx="3124199" cy="4303365"/>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2CF6C3C-BE49-4E26-9012-D4301AF667B5}"/>
              </a:ext>
            </a:extLst>
          </p:cNvPr>
          <p:cNvPicPr>
            <a:picLocks noChangeAspect="1"/>
          </p:cNvPicPr>
          <p:nvPr userDrawn="1"/>
        </p:nvPicPr>
        <p:blipFill>
          <a:blip r:embed="rId3"/>
          <a:stretch>
            <a:fillRect/>
          </a:stretch>
        </p:blipFill>
        <p:spPr>
          <a:xfrm>
            <a:off x="7613771" y="6397411"/>
            <a:ext cx="1530229" cy="457240"/>
          </a:xfrm>
          <a:prstGeom prst="rect">
            <a:avLst/>
          </a:prstGeom>
        </p:spPr>
      </p:pic>
      <p:pic>
        <p:nvPicPr>
          <p:cNvPr id="8" name="Picture 7">
            <a:extLst>
              <a:ext uri="{FF2B5EF4-FFF2-40B4-BE49-F238E27FC236}">
                <a16:creationId xmlns:a16="http://schemas.microsoft.com/office/drawing/2014/main" id="{E5A575A6-61DF-4D0F-BE0A-AF4FA4D59369}"/>
              </a:ext>
            </a:extLst>
          </p:cNvPr>
          <p:cNvPicPr>
            <a:picLocks noChangeAspect="1"/>
          </p:cNvPicPr>
          <p:nvPr userDrawn="1"/>
        </p:nvPicPr>
        <p:blipFill>
          <a:blip r:embed="rId4"/>
          <a:stretch>
            <a:fillRect/>
          </a:stretch>
        </p:blipFill>
        <p:spPr>
          <a:xfrm>
            <a:off x="0" y="6329518"/>
            <a:ext cx="9144000" cy="67056"/>
          </a:xfrm>
          <a:prstGeom prst="rect">
            <a:avLst/>
          </a:prstGeom>
        </p:spPr>
      </p:pic>
      <p:sp>
        <p:nvSpPr>
          <p:cNvPr id="9" name="Content Placeholder 2">
            <a:extLst>
              <a:ext uri="{FF2B5EF4-FFF2-40B4-BE49-F238E27FC236}">
                <a16:creationId xmlns:a16="http://schemas.microsoft.com/office/drawing/2014/main" id="{3C40BB35-E40E-4D0A-B6E1-2A099D6ECFA9}"/>
              </a:ext>
            </a:extLst>
          </p:cNvPr>
          <p:cNvSpPr>
            <a:spLocks noGrp="1"/>
          </p:cNvSpPr>
          <p:nvPr>
            <p:ph idx="10"/>
          </p:nvPr>
        </p:nvSpPr>
        <p:spPr>
          <a:xfrm>
            <a:off x="5254686" y="1471962"/>
            <a:ext cx="3124199" cy="4303365"/>
          </a:xfrm>
        </p:spPr>
        <p:txBody>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09432AA-FCB7-47C8-B3F4-F1697FBC8BA2}"/>
              </a:ext>
            </a:extLst>
          </p:cNvPr>
          <p:cNvSpPr>
            <a:spLocks noGrp="1"/>
          </p:cNvSpPr>
          <p:nvPr>
            <p:ph type="body" sz="quarter" idx="11"/>
          </p:nvPr>
        </p:nvSpPr>
        <p:spPr>
          <a:xfrm>
            <a:off x="152400" y="6477000"/>
            <a:ext cx="5257800" cy="311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55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2F64"/>
                </a:solidFill>
              </a:defRPr>
            </a:lvl1pPr>
          </a:lstStyle>
          <a:p>
            <a:r>
              <a:rPr lang="en-US" dirty="0"/>
              <a:t>Click to edit Master title style</a:t>
            </a:r>
          </a:p>
        </p:txBody>
      </p:sp>
      <p:sp>
        <p:nvSpPr>
          <p:cNvPr id="3" name="Content Placeholder 2"/>
          <p:cNvSpPr>
            <a:spLocks noGrp="1"/>
          </p:cNvSpPr>
          <p:nvPr>
            <p:ph idx="1"/>
          </p:nvPr>
        </p:nvSpPr>
        <p:spPr>
          <a:xfrm>
            <a:off x="452439" y="1600202"/>
            <a:ext cx="3724274" cy="417512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D421E6EF-AF5C-4195-905C-2A30D52F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326" y="5775327"/>
            <a:ext cx="3724275" cy="1019175"/>
          </a:xfrm>
          <a:prstGeom prst="rect">
            <a:avLst/>
          </a:prstGeom>
        </p:spPr>
      </p:pic>
      <p:pic>
        <p:nvPicPr>
          <p:cNvPr id="10" name="Picture 9">
            <a:extLst>
              <a:ext uri="{FF2B5EF4-FFF2-40B4-BE49-F238E27FC236}">
                <a16:creationId xmlns:a16="http://schemas.microsoft.com/office/drawing/2014/main" id="{2DA278B5-44D6-4A28-9241-4B1EFAF2C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5869970"/>
            <a:ext cx="971936" cy="769648"/>
          </a:xfrm>
          <a:prstGeom prst="rect">
            <a:avLst/>
          </a:prstGeom>
        </p:spPr>
      </p:pic>
      <p:sp>
        <p:nvSpPr>
          <p:cNvPr id="8" name="Content Placeholder 2">
            <a:extLst>
              <a:ext uri="{FF2B5EF4-FFF2-40B4-BE49-F238E27FC236}">
                <a16:creationId xmlns:a16="http://schemas.microsoft.com/office/drawing/2014/main" id="{A50DC6FA-E20B-4FEA-AA31-11986130E954}"/>
              </a:ext>
            </a:extLst>
          </p:cNvPr>
          <p:cNvSpPr>
            <a:spLocks noGrp="1"/>
          </p:cNvSpPr>
          <p:nvPr>
            <p:ph idx="10"/>
          </p:nvPr>
        </p:nvSpPr>
        <p:spPr>
          <a:xfrm>
            <a:off x="4967288" y="1600202"/>
            <a:ext cx="3724275" cy="4175125"/>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39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2F64"/>
                </a:solidFill>
              </a:defRPr>
            </a:lvl1pPr>
          </a:lstStyle>
          <a:p>
            <a:r>
              <a:rPr lang="en-US" dirty="0"/>
              <a:t>Click to edit Master title style</a:t>
            </a:r>
          </a:p>
        </p:txBody>
      </p:sp>
      <p:sp>
        <p:nvSpPr>
          <p:cNvPr id="3" name="Content Placeholder 2"/>
          <p:cNvSpPr>
            <a:spLocks noGrp="1"/>
          </p:cNvSpPr>
          <p:nvPr>
            <p:ph idx="1"/>
          </p:nvPr>
        </p:nvSpPr>
        <p:spPr>
          <a:xfrm>
            <a:off x="452439" y="1600202"/>
            <a:ext cx="3724274" cy="4175125"/>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D421E6EF-AF5C-4195-905C-2A30D52F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326" y="5775327"/>
            <a:ext cx="3724275" cy="1019175"/>
          </a:xfrm>
          <a:prstGeom prst="rect">
            <a:avLst/>
          </a:prstGeom>
        </p:spPr>
      </p:pic>
      <p:pic>
        <p:nvPicPr>
          <p:cNvPr id="10" name="Picture 9">
            <a:extLst>
              <a:ext uri="{FF2B5EF4-FFF2-40B4-BE49-F238E27FC236}">
                <a16:creationId xmlns:a16="http://schemas.microsoft.com/office/drawing/2014/main" id="{2DA278B5-44D6-4A28-9241-4B1EFAF2C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5869970"/>
            <a:ext cx="971936" cy="769648"/>
          </a:xfrm>
          <a:prstGeom prst="rect">
            <a:avLst/>
          </a:prstGeom>
        </p:spPr>
      </p:pic>
      <p:sp>
        <p:nvSpPr>
          <p:cNvPr id="8" name="Content Placeholder 2">
            <a:extLst>
              <a:ext uri="{FF2B5EF4-FFF2-40B4-BE49-F238E27FC236}">
                <a16:creationId xmlns:a16="http://schemas.microsoft.com/office/drawing/2014/main" id="{A50DC6FA-E20B-4FEA-AA31-11986130E954}"/>
              </a:ext>
            </a:extLst>
          </p:cNvPr>
          <p:cNvSpPr>
            <a:spLocks noGrp="1"/>
          </p:cNvSpPr>
          <p:nvPr>
            <p:ph idx="10"/>
          </p:nvPr>
        </p:nvSpPr>
        <p:spPr>
          <a:xfrm>
            <a:off x="4967288" y="1600202"/>
            <a:ext cx="3724275" cy="4175125"/>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5F2AA52E-B802-447A-A6C4-BF773A463C05}"/>
              </a:ext>
            </a:extLst>
          </p:cNvPr>
          <p:cNvSpPr>
            <a:spLocks noGrp="1"/>
          </p:cNvSpPr>
          <p:nvPr>
            <p:ph idx="11"/>
          </p:nvPr>
        </p:nvSpPr>
        <p:spPr>
          <a:xfrm>
            <a:off x="452438" y="1082675"/>
            <a:ext cx="3724274" cy="517527"/>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EFFB7D04-4A25-489F-B1C4-20CDEB6D96E6}"/>
              </a:ext>
            </a:extLst>
          </p:cNvPr>
          <p:cNvSpPr>
            <a:spLocks noGrp="1"/>
          </p:cNvSpPr>
          <p:nvPr>
            <p:ph idx="12"/>
          </p:nvPr>
        </p:nvSpPr>
        <p:spPr>
          <a:xfrm>
            <a:off x="4967287" y="1082675"/>
            <a:ext cx="3724274" cy="517527"/>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489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p:cNvSpPr/>
          <p:nvPr/>
        </p:nvSpPr>
        <p:spPr>
          <a:xfrm>
            <a:off x="13" y="0"/>
            <a:ext cx="32318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H="1">
            <a:off x="3231840" y="0"/>
            <a:ext cx="12095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vert="horz" lIns="91440" tIns="45720" rIns="91440" bIns="45720" rtlCol="0" anchor="ctr"/>
          <a:lstStyle>
            <a:defPPr>
              <a:defRPr lang="en-US"/>
            </a:defPPr>
            <a:lvl1pPr marL="0" algn="l" defTabSz="914400" rtl="0" eaLnBrk="1" latinLnBrk="0" hangingPunct="1">
              <a:defRPr sz="675"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vert="horz" lIns="91440" tIns="45720" rIns="91440" bIns="45720" rtlCol="0" anchor="ctr"/>
          <a:lstStyle>
            <a:defPPr>
              <a:defRPr lang="en-US"/>
            </a:defPPr>
            <a:lvl1pPr marL="0" algn="ctr" defTabSz="914400" rtl="0" eaLnBrk="1" latinLnBrk="0" hangingPunct="1">
              <a:defRPr sz="675"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endParaRPr lang="en-US" dirty="0">
              <a:solidFill>
                <a:srgbClr val="344068"/>
              </a:solidFill>
            </a:endParaRPr>
          </a:p>
        </p:txBody>
      </p:sp>
      <p:sp>
        <p:nvSpPr>
          <p:cNvPr id="7" name="Slide Number Placeholder 6"/>
          <p:cNvSpPr>
            <a:spLocks noGrp="1"/>
          </p:cNvSpPr>
          <p:nvPr>
            <p:ph type="sldNum" sz="quarter" idx="12"/>
          </p:nvPr>
        </p:nvSpPr>
        <p:spPr>
          <a:xfrm>
            <a:off x="7425344" y="6459786"/>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788"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fld id="{4FAB73BC-B049-4115-A692-8D63A059BFB8}" type="slidenum">
              <a:rPr lang="en-US" smtClean="0"/>
              <a:pPr defTabSz="342900"/>
              <a:t>‹#›</a:t>
            </a:fld>
            <a:endParaRPr lang="en-US" dirty="0">
              <a:solidFill>
                <a:srgbClr val="344068"/>
              </a:solidFill>
            </a:endParaRPr>
          </a:p>
        </p:txBody>
      </p:sp>
    </p:spTree>
    <p:extLst>
      <p:ext uri="{BB962C8B-B14F-4D97-AF65-F5344CB8AC3E}">
        <p14:creationId xmlns:p14="http://schemas.microsoft.com/office/powerpoint/2010/main" val="179703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bg>
      <p:bgPr>
        <a:gradFill rotWithShape="1">
          <a:gsLst>
            <a:gs pos="0">
              <a:srgbClr val="002060"/>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D1EE-01BB-467B-B429-C9B0124328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726442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a:xfrm>
            <a:off x="35169" y="6446837"/>
            <a:ext cx="4079631" cy="365125"/>
          </a:xfrm>
          <a:prstGeom prst="rect">
            <a:avLst/>
          </a:prstGeom>
        </p:spPr>
        <p:txBody>
          <a:bodyPr vert="horz" lIns="91440" tIns="45720" rIns="91440" bIns="45720" rtlCol="0" anchor="ctr"/>
          <a:lstStyle>
            <a:defPPr>
              <a:defRPr lang="en-US"/>
            </a:defPPr>
            <a:lvl1pPr marL="0" algn="ctr" defTabSz="914400" rtl="0" eaLnBrk="1" latinLnBrk="0" hangingPunct="1">
              <a:defRPr sz="675"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 name="Picture 1">
            <a:extLst>
              <a:ext uri="{FF2B5EF4-FFF2-40B4-BE49-F238E27FC236}">
                <a16:creationId xmlns:a16="http://schemas.microsoft.com/office/drawing/2014/main" id="{78A5B6FD-35E1-4CBF-8042-28F2F46D3023}"/>
              </a:ext>
            </a:extLst>
          </p:cNvPr>
          <p:cNvPicPr>
            <a:picLocks noChangeAspect="1"/>
          </p:cNvPicPr>
          <p:nvPr userDrawn="1"/>
        </p:nvPicPr>
        <p:blipFill>
          <a:blip r:embed="rId2"/>
          <a:stretch>
            <a:fillRect/>
          </a:stretch>
        </p:blipFill>
        <p:spPr>
          <a:xfrm>
            <a:off x="7611389" y="6413728"/>
            <a:ext cx="1530229" cy="457240"/>
          </a:xfrm>
          <a:prstGeom prst="rect">
            <a:avLst/>
          </a:prstGeom>
        </p:spPr>
      </p:pic>
      <p:sp>
        <p:nvSpPr>
          <p:cNvPr id="4" name="Rectangle 3">
            <a:extLst>
              <a:ext uri="{FF2B5EF4-FFF2-40B4-BE49-F238E27FC236}">
                <a16:creationId xmlns:a16="http://schemas.microsoft.com/office/drawing/2014/main" id="{06D3B97F-58C2-402C-919E-570B1329BD99}"/>
              </a:ext>
            </a:extLst>
          </p:cNvPr>
          <p:cNvSpPr/>
          <p:nvPr userDrawn="1"/>
        </p:nvSpPr>
        <p:spPr>
          <a:xfrm>
            <a:off x="2286000" y="3059668"/>
            <a:ext cx="4572000" cy="738664"/>
          </a:xfrm>
          <a:prstGeom prst="rect">
            <a:avLst/>
          </a:prstGeom>
        </p:spPr>
        <p:txBody>
          <a:bodyPr>
            <a:spAutoFit/>
          </a:bodyPr>
          <a:lstStyle/>
          <a:p>
            <a:r>
              <a:rPr kumimoji="0" lang="en-US" sz="2100" b="1" i="0" u="none" strike="noStrike" kern="1200" cap="all" spc="38"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Click to edit Master title style</a:t>
            </a:r>
            <a:endParaRPr lang="en-US" dirty="0"/>
          </a:p>
        </p:txBody>
      </p:sp>
    </p:spTree>
    <p:extLst>
      <p:ext uri="{BB962C8B-B14F-4D97-AF65-F5344CB8AC3E}">
        <p14:creationId xmlns:p14="http://schemas.microsoft.com/office/powerpoint/2010/main" val="207668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1371601"/>
            <a:ext cx="8458200" cy="4754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679766"/>
      </p:ext>
    </p:extLst>
  </p:cSld>
  <p:clrMap bg1="lt1" tx1="dk1" bg2="lt2" tx2="dk2" accent1="accent1" accent2="accent2" accent3="accent3" accent4="accent4" accent5="accent5" accent6="accent6" hlink="hlink" folHlink="folHlink"/>
  <p:sldLayoutIdLst>
    <p:sldLayoutId id="2147483698" r:id="rId1"/>
    <p:sldLayoutId id="2147483696" r:id="rId2"/>
    <p:sldLayoutId id="2147483676" r:id="rId3"/>
    <p:sldLayoutId id="2147483700" r:id="rId4"/>
    <p:sldLayoutId id="2147483677" r:id="rId5"/>
    <p:sldLayoutId id="2147483678" r:id="rId6"/>
    <p:sldLayoutId id="2147483697" r:id="rId7"/>
    <p:sldLayoutId id="2147483679" r:id="rId8"/>
    <p:sldLayoutId id="2147483699" r:id="rId9"/>
    <p:sldLayoutId id="2147483701" r:id="rId10"/>
    <p:sldLayoutId id="2147483702" r:id="rId11"/>
  </p:sldLayoutIdLst>
  <p:hf sldNum="0" hdr="0" dt="0"/>
  <p:txStyles>
    <p:titleStyle>
      <a:lvl1pPr algn="l" defTabSz="685800" rtl="0" eaLnBrk="1" latinLnBrk="0" hangingPunct="1">
        <a:spcBef>
          <a:spcPct val="0"/>
        </a:spcBef>
        <a:buNone/>
        <a:defRPr sz="2100" b="1" kern="1200" cap="all" spc="38"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hmishelpdesk@ppch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93FC76-546F-4354-8AA6-9F4179B506F8}"/>
              </a:ext>
            </a:extLst>
          </p:cNvPr>
          <p:cNvSpPr>
            <a:spLocks noGrp="1"/>
          </p:cNvSpPr>
          <p:nvPr>
            <p:ph type="title"/>
          </p:nvPr>
        </p:nvSpPr>
        <p:spPr>
          <a:xfrm>
            <a:off x="342900" y="594359"/>
            <a:ext cx="2400300" cy="1480360"/>
          </a:xfrm>
        </p:spPr>
        <p:txBody>
          <a:bodyPr/>
          <a:lstStyle/>
          <a:p>
            <a:r>
              <a:rPr lang="en-US" dirty="0"/>
              <a:t>Welcome to HMIS 202	</a:t>
            </a:r>
          </a:p>
        </p:txBody>
      </p:sp>
      <p:sp>
        <p:nvSpPr>
          <p:cNvPr id="8" name="Text Placeholder 7">
            <a:extLst>
              <a:ext uri="{FF2B5EF4-FFF2-40B4-BE49-F238E27FC236}">
                <a16:creationId xmlns:a16="http://schemas.microsoft.com/office/drawing/2014/main" id="{1D8E368D-C6CC-4D3C-B98A-0978FE4A856D}"/>
              </a:ext>
            </a:extLst>
          </p:cNvPr>
          <p:cNvSpPr>
            <a:spLocks noGrp="1"/>
          </p:cNvSpPr>
          <p:nvPr>
            <p:ph type="body" sz="half" idx="2"/>
          </p:nvPr>
        </p:nvSpPr>
        <p:spPr>
          <a:xfrm>
            <a:off x="338373" y="1786478"/>
            <a:ext cx="2400300" cy="378755"/>
          </a:xfrm>
        </p:spPr>
        <p:txBody>
          <a:bodyPr>
            <a:normAutofit fontScale="77500" lnSpcReduction="20000"/>
          </a:bodyPr>
          <a:lstStyle/>
          <a:p>
            <a:r>
              <a:rPr lang="en-US" dirty="0"/>
              <a:t>Advanced User Training</a:t>
            </a:r>
          </a:p>
        </p:txBody>
      </p:sp>
    </p:spTree>
    <p:extLst>
      <p:ext uri="{BB962C8B-B14F-4D97-AF65-F5344CB8AC3E}">
        <p14:creationId xmlns:p14="http://schemas.microsoft.com/office/powerpoint/2010/main" val="193156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6341-F196-4A50-8594-C1AC8273793F}"/>
              </a:ext>
            </a:extLst>
          </p:cNvPr>
          <p:cNvSpPr>
            <a:spLocks noGrp="1"/>
          </p:cNvSpPr>
          <p:nvPr>
            <p:ph type="title"/>
          </p:nvPr>
        </p:nvSpPr>
        <p:spPr/>
        <p:txBody>
          <a:bodyPr/>
          <a:lstStyle/>
          <a:p>
            <a:r>
              <a:rPr lang="en-US" dirty="0"/>
              <a:t>The Client notes TAB</a:t>
            </a:r>
          </a:p>
        </p:txBody>
      </p:sp>
      <p:sp>
        <p:nvSpPr>
          <p:cNvPr id="3" name="Content Placeholder 2">
            <a:extLst>
              <a:ext uri="{FF2B5EF4-FFF2-40B4-BE49-F238E27FC236}">
                <a16:creationId xmlns:a16="http://schemas.microsoft.com/office/drawing/2014/main" id="{93791550-8305-4C2F-8EDB-2DE28B262DE1}"/>
              </a:ext>
            </a:extLst>
          </p:cNvPr>
          <p:cNvSpPr>
            <a:spLocks noGrp="1"/>
          </p:cNvSpPr>
          <p:nvPr>
            <p:ph idx="1"/>
          </p:nvPr>
        </p:nvSpPr>
        <p:spPr>
          <a:xfrm>
            <a:off x="533401" y="1471962"/>
            <a:ext cx="4038599" cy="2053093"/>
          </a:xfrm>
        </p:spPr>
        <p:txBody>
          <a:bodyPr>
            <a:normAutofit/>
          </a:bodyPr>
          <a:lstStyle/>
          <a:p>
            <a:r>
              <a:rPr lang="en-US" dirty="0"/>
              <a:t>For CLIENT LEVEL notes only</a:t>
            </a:r>
          </a:p>
          <a:p>
            <a:pPr lvl="1"/>
            <a:r>
              <a:rPr lang="en-US" dirty="0"/>
              <a:t>Client notes will populate to all members of your agency</a:t>
            </a:r>
          </a:p>
          <a:p>
            <a:pPr lvl="1"/>
            <a:r>
              <a:rPr lang="en-US" dirty="0"/>
              <a:t>Public alerts will populate to all HMIS users with a yellow alert bar on the client profile</a:t>
            </a:r>
          </a:p>
        </p:txBody>
      </p:sp>
      <p:sp>
        <p:nvSpPr>
          <p:cNvPr id="4" name="Content Placeholder 3">
            <a:extLst>
              <a:ext uri="{FF2B5EF4-FFF2-40B4-BE49-F238E27FC236}">
                <a16:creationId xmlns:a16="http://schemas.microsoft.com/office/drawing/2014/main" id="{9E16DD4F-0FAB-4F6B-AF3A-0600D18C1193}"/>
              </a:ext>
            </a:extLst>
          </p:cNvPr>
          <p:cNvSpPr>
            <a:spLocks noGrp="1"/>
          </p:cNvSpPr>
          <p:nvPr>
            <p:ph idx="10"/>
          </p:nvPr>
        </p:nvSpPr>
        <p:spPr/>
        <p:txBody>
          <a:bodyPr/>
          <a:lstStyle/>
          <a:p>
            <a:r>
              <a:rPr lang="en-US" dirty="0"/>
              <a:t>This notes tab is not for service related or case management notes!</a:t>
            </a:r>
          </a:p>
          <a:p>
            <a:endParaRPr lang="en-US" dirty="0"/>
          </a:p>
        </p:txBody>
      </p:sp>
      <p:sp>
        <p:nvSpPr>
          <p:cNvPr id="5" name="Text Placeholder 4">
            <a:extLst>
              <a:ext uri="{FF2B5EF4-FFF2-40B4-BE49-F238E27FC236}">
                <a16:creationId xmlns:a16="http://schemas.microsoft.com/office/drawing/2014/main" id="{38025A53-B35B-4878-8286-AE428CB7154E}"/>
              </a:ext>
            </a:extLst>
          </p:cNvPr>
          <p:cNvSpPr>
            <a:spLocks noGrp="1"/>
          </p:cNvSpPr>
          <p:nvPr>
            <p:ph type="body" sz="quarter" idx="11"/>
          </p:nvPr>
        </p:nvSpPr>
        <p:spPr/>
        <p:txBody>
          <a:bodyPr>
            <a:normAutofit fontScale="92500" lnSpcReduction="20000"/>
          </a:bodyPr>
          <a:lstStyle/>
          <a:p>
            <a:endParaRPr lang="en-US"/>
          </a:p>
        </p:txBody>
      </p:sp>
      <p:pic>
        <p:nvPicPr>
          <p:cNvPr id="8" name="Picture 7">
            <a:extLst>
              <a:ext uri="{FF2B5EF4-FFF2-40B4-BE49-F238E27FC236}">
                <a16:creationId xmlns:a16="http://schemas.microsoft.com/office/drawing/2014/main" id="{D3B77EEB-2A23-4B3A-84CF-07222685362E}"/>
              </a:ext>
            </a:extLst>
          </p:cNvPr>
          <p:cNvPicPr>
            <a:picLocks noChangeAspect="1"/>
          </p:cNvPicPr>
          <p:nvPr/>
        </p:nvPicPr>
        <p:blipFill>
          <a:blip r:embed="rId2"/>
          <a:stretch>
            <a:fillRect/>
          </a:stretch>
        </p:blipFill>
        <p:spPr>
          <a:xfrm>
            <a:off x="428625" y="3525055"/>
            <a:ext cx="8286750" cy="2133600"/>
          </a:xfrm>
          <a:prstGeom prst="rect">
            <a:avLst/>
          </a:prstGeom>
        </p:spPr>
      </p:pic>
    </p:spTree>
    <p:extLst>
      <p:ext uri="{BB962C8B-B14F-4D97-AF65-F5344CB8AC3E}">
        <p14:creationId xmlns:p14="http://schemas.microsoft.com/office/powerpoint/2010/main" val="85616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0855-08BD-4FC6-9CF5-185A8DF3C53C}"/>
              </a:ext>
            </a:extLst>
          </p:cNvPr>
          <p:cNvSpPr>
            <a:spLocks noGrp="1"/>
          </p:cNvSpPr>
          <p:nvPr>
            <p:ph type="title"/>
          </p:nvPr>
        </p:nvSpPr>
        <p:spPr/>
        <p:txBody>
          <a:bodyPr/>
          <a:lstStyle/>
          <a:p>
            <a:r>
              <a:rPr lang="en-US" dirty="0"/>
              <a:t>The client Contact Tab</a:t>
            </a:r>
          </a:p>
        </p:txBody>
      </p:sp>
      <p:pic>
        <p:nvPicPr>
          <p:cNvPr id="4" name="Content Placeholder 3">
            <a:extLst>
              <a:ext uri="{FF2B5EF4-FFF2-40B4-BE49-F238E27FC236}">
                <a16:creationId xmlns:a16="http://schemas.microsoft.com/office/drawing/2014/main" id="{3551D1F1-86BC-4861-BC50-4443C1BF310E}"/>
              </a:ext>
            </a:extLst>
          </p:cNvPr>
          <p:cNvPicPr>
            <a:picLocks noGrp="1" noChangeAspect="1"/>
          </p:cNvPicPr>
          <p:nvPr>
            <p:ph idx="1"/>
          </p:nvPr>
        </p:nvPicPr>
        <p:blipFill>
          <a:blip r:embed="rId2"/>
          <a:stretch>
            <a:fillRect/>
          </a:stretch>
        </p:blipFill>
        <p:spPr>
          <a:xfrm>
            <a:off x="533400" y="2286485"/>
            <a:ext cx="8164513" cy="2673967"/>
          </a:xfrm>
          <a:prstGeom prst="rect">
            <a:avLst/>
          </a:prstGeom>
        </p:spPr>
      </p:pic>
      <p:sp>
        <p:nvSpPr>
          <p:cNvPr id="6" name="Text Placeholder 5">
            <a:extLst>
              <a:ext uri="{FF2B5EF4-FFF2-40B4-BE49-F238E27FC236}">
                <a16:creationId xmlns:a16="http://schemas.microsoft.com/office/drawing/2014/main" id="{FC028773-5F68-42E0-B207-4D85A7411F8C}"/>
              </a:ext>
            </a:extLst>
          </p:cNvPr>
          <p:cNvSpPr>
            <a:spLocks noGrp="1"/>
          </p:cNvSpPr>
          <p:nvPr>
            <p:ph type="body" sz="quarter" idx="10"/>
          </p:nvPr>
        </p:nvSpPr>
        <p:spPr/>
        <p:txBody>
          <a:bodyPr>
            <a:normAutofit fontScale="92500" lnSpcReduction="20000"/>
          </a:bodyPr>
          <a:lstStyle/>
          <a:p>
            <a:endParaRPr lang="en-US"/>
          </a:p>
        </p:txBody>
      </p:sp>
    </p:spTree>
    <p:extLst>
      <p:ext uri="{BB962C8B-B14F-4D97-AF65-F5344CB8AC3E}">
        <p14:creationId xmlns:p14="http://schemas.microsoft.com/office/powerpoint/2010/main" val="293951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1F4B-FD7E-457B-8D81-43AFEA2D1A77}"/>
              </a:ext>
            </a:extLst>
          </p:cNvPr>
          <p:cNvSpPr>
            <a:spLocks noGrp="1"/>
          </p:cNvSpPr>
          <p:nvPr>
            <p:ph type="title"/>
          </p:nvPr>
        </p:nvSpPr>
        <p:spPr/>
        <p:txBody>
          <a:bodyPr/>
          <a:lstStyle/>
          <a:p>
            <a:r>
              <a:rPr lang="en-US" dirty="0"/>
              <a:t>Adding contact information</a:t>
            </a:r>
          </a:p>
        </p:txBody>
      </p:sp>
      <p:pic>
        <p:nvPicPr>
          <p:cNvPr id="8" name="Content Placeholder 7">
            <a:extLst>
              <a:ext uri="{FF2B5EF4-FFF2-40B4-BE49-F238E27FC236}">
                <a16:creationId xmlns:a16="http://schemas.microsoft.com/office/drawing/2014/main" id="{30DD8807-34FB-4CCA-BE7F-2127EB4CB384}"/>
              </a:ext>
            </a:extLst>
          </p:cNvPr>
          <p:cNvPicPr>
            <a:picLocks noGrp="1" noChangeAspect="1"/>
          </p:cNvPicPr>
          <p:nvPr>
            <p:ph idx="10"/>
          </p:nvPr>
        </p:nvPicPr>
        <p:blipFill>
          <a:blip r:embed="rId3"/>
          <a:stretch>
            <a:fillRect/>
          </a:stretch>
        </p:blipFill>
        <p:spPr>
          <a:xfrm>
            <a:off x="3505200" y="1066800"/>
            <a:ext cx="5469831" cy="4882250"/>
          </a:xfrm>
          <a:prstGeom prst="rect">
            <a:avLst/>
          </a:prstGeom>
        </p:spPr>
      </p:pic>
      <p:sp>
        <p:nvSpPr>
          <p:cNvPr id="6" name="Text Placeholder 5">
            <a:extLst>
              <a:ext uri="{FF2B5EF4-FFF2-40B4-BE49-F238E27FC236}">
                <a16:creationId xmlns:a16="http://schemas.microsoft.com/office/drawing/2014/main" id="{138B5EA9-3AA0-4E3B-BE9E-1F3D7D5CE12D}"/>
              </a:ext>
            </a:extLst>
          </p:cNvPr>
          <p:cNvSpPr>
            <a:spLocks noGrp="1"/>
          </p:cNvSpPr>
          <p:nvPr>
            <p:ph type="body" sz="quarter" idx="11"/>
          </p:nvPr>
        </p:nvSpPr>
        <p:spPr/>
        <p:txBody>
          <a:bodyPr>
            <a:normAutofit fontScale="92500" lnSpcReduction="20000"/>
          </a:bodyPr>
          <a:lstStyle/>
          <a:p>
            <a:endParaRPr lang="en-US"/>
          </a:p>
        </p:txBody>
      </p:sp>
      <p:sp>
        <p:nvSpPr>
          <p:cNvPr id="7" name="Content Placeholder 6">
            <a:extLst>
              <a:ext uri="{FF2B5EF4-FFF2-40B4-BE49-F238E27FC236}">
                <a16:creationId xmlns:a16="http://schemas.microsoft.com/office/drawing/2014/main" id="{CB760A63-E0C9-4E17-B0D5-68D363224EAE}"/>
              </a:ext>
            </a:extLst>
          </p:cNvPr>
          <p:cNvSpPr>
            <a:spLocks noGrp="1"/>
          </p:cNvSpPr>
          <p:nvPr>
            <p:ph idx="1"/>
          </p:nvPr>
        </p:nvSpPr>
        <p:spPr/>
        <p:txBody>
          <a:bodyPr/>
          <a:lstStyle/>
          <a:p>
            <a:pPr marL="342900" indent="-342900"/>
            <a:r>
              <a:rPr lang="en-US" dirty="0"/>
              <a:t>Client contacts only</a:t>
            </a:r>
          </a:p>
          <a:p>
            <a:pPr marL="342900" indent="-342900"/>
            <a:r>
              <a:rPr lang="en-US" dirty="0"/>
              <a:t>Email and/or phone</a:t>
            </a:r>
          </a:p>
          <a:p>
            <a:pPr marL="342900" indent="-342900"/>
            <a:endParaRPr lang="en-US" dirty="0"/>
          </a:p>
          <a:p>
            <a:pPr marL="342900" indent="-342900"/>
            <a:endParaRPr lang="en-US" dirty="0"/>
          </a:p>
          <a:p>
            <a:pPr marL="342900" indent="-342900"/>
            <a:endParaRPr lang="en-US" dirty="0"/>
          </a:p>
          <a:p>
            <a:pPr marL="342900" indent="-342900"/>
            <a:r>
              <a:rPr lang="en-US" dirty="0"/>
              <a:t>Don’t delete contacts!</a:t>
            </a:r>
          </a:p>
          <a:p>
            <a:endParaRPr lang="en-US" dirty="0"/>
          </a:p>
        </p:txBody>
      </p:sp>
    </p:spTree>
    <p:extLst>
      <p:ext uri="{BB962C8B-B14F-4D97-AF65-F5344CB8AC3E}">
        <p14:creationId xmlns:p14="http://schemas.microsoft.com/office/powerpoint/2010/main" val="164137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08E7-6691-41F2-A6AD-2FC6C177A9D1}"/>
              </a:ext>
            </a:extLst>
          </p:cNvPr>
          <p:cNvSpPr>
            <a:spLocks noGrp="1"/>
          </p:cNvSpPr>
          <p:nvPr>
            <p:ph type="title"/>
          </p:nvPr>
        </p:nvSpPr>
        <p:spPr/>
        <p:txBody>
          <a:bodyPr/>
          <a:lstStyle/>
          <a:p>
            <a:r>
              <a:rPr lang="en-US" dirty="0"/>
              <a:t>The client Location tab</a:t>
            </a:r>
          </a:p>
        </p:txBody>
      </p:sp>
      <p:pic>
        <p:nvPicPr>
          <p:cNvPr id="7" name="Content Placeholder 6"/>
          <p:cNvPicPr>
            <a:picLocks noGrp="1" noChangeAspect="1"/>
          </p:cNvPicPr>
          <p:nvPr>
            <p:ph idx="1"/>
          </p:nvPr>
        </p:nvPicPr>
        <p:blipFill>
          <a:blip r:embed="rId3"/>
          <a:stretch>
            <a:fillRect/>
          </a:stretch>
        </p:blipFill>
        <p:spPr>
          <a:xfrm>
            <a:off x="1295400" y="1020762"/>
            <a:ext cx="6553200" cy="5170779"/>
          </a:xfrm>
          <a:prstGeom prst="rect">
            <a:avLst/>
          </a:prstGeom>
        </p:spPr>
      </p:pic>
      <p:sp>
        <p:nvSpPr>
          <p:cNvPr id="6" name="Text Placeholder 5">
            <a:extLst>
              <a:ext uri="{FF2B5EF4-FFF2-40B4-BE49-F238E27FC236}">
                <a16:creationId xmlns:a16="http://schemas.microsoft.com/office/drawing/2014/main" id="{065DA3AE-EAD4-48EA-8C48-E381091C77B2}"/>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266499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946F-C2AA-4810-8686-AE2F422571C7}"/>
              </a:ext>
            </a:extLst>
          </p:cNvPr>
          <p:cNvSpPr>
            <a:spLocks noGrp="1"/>
          </p:cNvSpPr>
          <p:nvPr>
            <p:ph type="title"/>
          </p:nvPr>
        </p:nvSpPr>
        <p:spPr/>
        <p:txBody>
          <a:bodyPr/>
          <a:lstStyle/>
          <a:p>
            <a:r>
              <a:rPr lang="en-US" dirty="0"/>
              <a:t>Enrolling Clients into programs</a:t>
            </a:r>
          </a:p>
        </p:txBody>
      </p:sp>
      <p:sp>
        <p:nvSpPr>
          <p:cNvPr id="3" name="Content Placeholder 2">
            <a:extLst>
              <a:ext uri="{FF2B5EF4-FFF2-40B4-BE49-F238E27FC236}">
                <a16:creationId xmlns:a16="http://schemas.microsoft.com/office/drawing/2014/main" id="{4FBA9AE1-CD86-4C10-997C-89AC9976C18A}"/>
              </a:ext>
            </a:extLst>
          </p:cNvPr>
          <p:cNvSpPr>
            <a:spLocks noGrp="1"/>
          </p:cNvSpPr>
          <p:nvPr>
            <p:ph idx="1"/>
          </p:nvPr>
        </p:nvSpPr>
        <p:spPr/>
        <p:txBody>
          <a:bodyPr/>
          <a:lstStyle/>
          <a:p>
            <a:r>
              <a:rPr lang="en-US" dirty="0"/>
              <a:t>Make sure you are on HOH’s profile</a:t>
            </a:r>
          </a:p>
          <a:p>
            <a:pPr marL="231775" indent="-231775">
              <a:buNone/>
            </a:pPr>
            <a:r>
              <a:rPr lang="en-US" dirty="0"/>
              <a:t>1-Click the programs tab</a:t>
            </a:r>
          </a:p>
          <a:p>
            <a:pPr marL="231775" indent="-231775">
              <a:buNone/>
            </a:pPr>
            <a:r>
              <a:rPr lang="en-US" dirty="0"/>
              <a:t>2-Choose the program</a:t>
            </a:r>
          </a:p>
          <a:p>
            <a:pPr marL="231775" indent="-231775">
              <a:buNone/>
            </a:pPr>
            <a:r>
              <a:rPr lang="en-US" dirty="0"/>
              <a:t>3-Toggle the appropriate    household members</a:t>
            </a:r>
          </a:p>
          <a:p>
            <a:pPr marL="231775" indent="-231775">
              <a:buNone/>
            </a:pPr>
            <a:r>
              <a:rPr lang="en-US" dirty="0"/>
              <a:t>4-Click Enroll</a:t>
            </a:r>
          </a:p>
        </p:txBody>
      </p:sp>
      <p:sp>
        <p:nvSpPr>
          <p:cNvPr id="10" name="Content Placeholder 9">
            <a:extLst>
              <a:ext uri="{FF2B5EF4-FFF2-40B4-BE49-F238E27FC236}">
                <a16:creationId xmlns:a16="http://schemas.microsoft.com/office/drawing/2014/main" id="{FC504440-C00C-4AD0-8210-F07166C41D1C}"/>
              </a:ext>
            </a:extLst>
          </p:cNvPr>
          <p:cNvSpPr>
            <a:spLocks noGrp="1"/>
          </p:cNvSpPr>
          <p:nvPr>
            <p:ph idx="10"/>
          </p:nvPr>
        </p:nvSpPr>
        <p:spPr/>
        <p:txBody>
          <a:bodyPr/>
          <a:lstStyle/>
          <a:p>
            <a:endParaRPr lang="en-US"/>
          </a:p>
        </p:txBody>
      </p:sp>
      <p:sp>
        <p:nvSpPr>
          <p:cNvPr id="11" name="Text Placeholder 10">
            <a:extLst>
              <a:ext uri="{FF2B5EF4-FFF2-40B4-BE49-F238E27FC236}">
                <a16:creationId xmlns:a16="http://schemas.microsoft.com/office/drawing/2014/main" id="{FC3654FE-F101-4EE0-A87A-D2BDCEE5CBE1}"/>
              </a:ext>
            </a:extLst>
          </p:cNvPr>
          <p:cNvSpPr>
            <a:spLocks noGrp="1"/>
          </p:cNvSpPr>
          <p:nvPr>
            <p:ph type="body" sz="quarter" idx="11"/>
          </p:nvPr>
        </p:nvSpPr>
        <p:spPr/>
        <p:txBody>
          <a:bodyPr>
            <a:normAutofit fontScale="92500" lnSpcReduction="20000"/>
          </a:bodyPr>
          <a:lstStyle/>
          <a:p>
            <a:endParaRPr lang="en-US"/>
          </a:p>
        </p:txBody>
      </p:sp>
      <p:pic>
        <p:nvPicPr>
          <p:cNvPr id="4" name="Picture 3">
            <a:extLst>
              <a:ext uri="{FF2B5EF4-FFF2-40B4-BE49-F238E27FC236}">
                <a16:creationId xmlns:a16="http://schemas.microsoft.com/office/drawing/2014/main" id="{171EE96C-58C7-4970-83B7-F967156C7599}"/>
              </a:ext>
            </a:extLst>
          </p:cNvPr>
          <p:cNvPicPr>
            <a:picLocks noChangeAspect="1"/>
          </p:cNvPicPr>
          <p:nvPr/>
        </p:nvPicPr>
        <p:blipFill>
          <a:blip r:embed="rId3"/>
          <a:stretch>
            <a:fillRect/>
          </a:stretch>
        </p:blipFill>
        <p:spPr>
          <a:xfrm>
            <a:off x="3407298" y="818909"/>
            <a:ext cx="5512433" cy="2856715"/>
          </a:xfrm>
          <a:prstGeom prst="rect">
            <a:avLst/>
          </a:prstGeom>
        </p:spPr>
      </p:pic>
      <p:pic>
        <p:nvPicPr>
          <p:cNvPr id="5" name="Picture 4">
            <a:extLst>
              <a:ext uri="{FF2B5EF4-FFF2-40B4-BE49-F238E27FC236}">
                <a16:creationId xmlns:a16="http://schemas.microsoft.com/office/drawing/2014/main" id="{077D640B-E836-4F31-881E-97AB7CE8F4A2}"/>
              </a:ext>
            </a:extLst>
          </p:cNvPr>
          <p:cNvPicPr>
            <a:picLocks noChangeAspect="1"/>
          </p:cNvPicPr>
          <p:nvPr/>
        </p:nvPicPr>
        <p:blipFill>
          <a:blip r:embed="rId4"/>
          <a:stretch>
            <a:fillRect/>
          </a:stretch>
        </p:blipFill>
        <p:spPr>
          <a:xfrm>
            <a:off x="990599" y="3694915"/>
            <a:ext cx="7730989" cy="2142323"/>
          </a:xfrm>
          <a:prstGeom prst="rect">
            <a:avLst/>
          </a:prstGeom>
        </p:spPr>
      </p:pic>
      <p:sp>
        <p:nvSpPr>
          <p:cNvPr id="6" name="TextBox 5">
            <a:extLst>
              <a:ext uri="{FF2B5EF4-FFF2-40B4-BE49-F238E27FC236}">
                <a16:creationId xmlns:a16="http://schemas.microsoft.com/office/drawing/2014/main" id="{896B4186-A9A4-4D52-870E-F326081072E1}"/>
              </a:ext>
            </a:extLst>
          </p:cNvPr>
          <p:cNvSpPr txBox="1"/>
          <p:nvPr/>
        </p:nvSpPr>
        <p:spPr>
          <a:xfrm>
            <a:off x="4551293" y="666612"/>
            <a:ext cx="304800" cy="461665"/>
          </a:xfrm>
          <a:prstGeom prst="rect">
            <a:avLst/>
          </a:prstGeom>
          <a:noFill/>
        </p:spPr>
        <p:txBody>
          <a:bodyPr wrap="square" rtlCol="0">
            <a:spAutoFit/>
          </a:bodyPr>
          <a:lstStyle/>
          <a:p>
            <a:pPr algn="l"/>
            <a:r>
              <a:rPr lang="en-US" sz="2400" dirty="0">
                <a:solidFill>
                  <a:srgbClr val="FF0000"/>
                </a:solidFill>
              </a:rPr>
              <a:t>1</a:t>
            </a:r>
          </a:p>
        </p:txBody>
      </p:sp>
      <p:sp>
        <p:nvSpPr>
          <p:cNvPr id="7" name="TextBox 6">
            <a:extLst>
              <a:ext uri="{FF2B5EF4-FFF2-40B4-BE49-F238E27FC236}">
                <a16:creationId xmlns:a16="http://schemas.microsoft.com/office/drawing/2014/main" id="{9D051197-47DC-458B-AFA3-1B3196E31B28}"/>
              </a:ext>
            </a:extLst>
          </p:cNvPr>
          <p:cNvSpPr txBox="1"/>
          <p:nvPr/>
        </p:nvSpPr>
        <p:spPr>
          <a:xfrm>
            <a:off x="8001000" y="3090046"/>
            <a:ext cx="304800" cy="461665"/>
          </a:xfrm>
          <a:prstGeom prst="rect">
            <a:avLst/>
          </a:prstGeom>
          <a:noFill/>
        </p:spPr>
        <p:txBody>
          <a:bodyPr wrap="square" rtlCol="0">
            <a:spAutoFit/>
          </a:bodyPr>
          <a:lstStyle/>
          <a:p>
            <a:pPr algn="l"/>
            <a:r>
              <a:rPr lang="en-US" sz="2400" dirty="0">
                <a:solidFill>
                  <a:srgbClr val="FF0000"/>
                </a:solidFill>
              </a:rPr>
              <a:t>2</a:t>
            </a:r>
          </a:p>
        </p:txBody>
      </p:sp>
      <p:sp>
        <p:nvSpPr>
          <p:cNvPr id="8" name="TextBox 7">
            <a:extLst>
              <a:ext uri="{FF2B5EF4-FFF2-40B4-BE49-F238E27FC236}">
                <a16:creationId xmlns:a16="http://schemas.microsoft.com/office/drawing/2014/main" id="{2C24E26B-6467-436F-9A37-711E5E2BF1FD}"/>
              </a:ext>
            </a:extLst>
          </p:cNvPr>
          <p:cNvSpPr txBox="1"/>
          <p:nvPr/>
        </p:nvSpPr>
        <p:spPr>
          <a:xfrm>
            <a:off x="1295399" y="4509519"/>
            <a:ext cx="304801" cy="461665"/>
          </a:xfrm>
          <a:prstGeom prst="rect">
            <a:avLst/>
          </a:prstGeom>
          <a:noFill/>
        </p:spPr>
        <p:txBody>
          <a:bodyPr wrap="square" rtlCol="0">
            <a:spAutoFit/>
          </a:bodyPr>
          <a:lstStyle/>
          <a:p>
            <a:pPr algn="l"/>
            <a:r>
              <a:rPr lang="en-US" sz="2400" dirty="0">
                <a:solidFill>
                  <a:srgbClr val="FF0000"/>
                </a:solidFill>
              </a:rPr>
              <a:t>3</a:t>
            </a:r>
          </a:p>
        </p:txBody>
      </p:sp>
      <p:sp>
        <p:nvSpPr>
          <p:cNvPr id="9" name="TextBox 8">
            <a:extLst>
              <a:ext uri="{FF2B5EF4-FFF2-40B4-BE49-F238E27FC236}">
                <a16:creationId xmlns:a16="http://schemas.microsoft.com/office/drawing/2014/main" id="{ADBBFB6E-BAE4-4B21-8A76-C15EABB35A93}"/>
              </a:ext>
            </a:extLst>
          </p:cNvPr>
          <p:cNvSpPr txBox="1"/>
          <p:nvPr/>
        </p:nvSpPr>
        <p:spPr>
          <a:xfrm>
            <a:off x="7620000" y="5213431"/>
            <a:ext cx="381000" cy="461665"/>
          </a:xfrm>
          <a:prstGeom prst="rect">
            <a:avLst/>
          </a:prstGeom>
          <a:noFill/>
        </p:spPr>
        <p:txBody>
          <a:bodyPr wrap="square" rtlCol="0">
            <a:spAutoFit/>
          </a:bodyPr>
          <a:lstStyle/>
          <a:p>
            <a:pPr algn="l"/>
            <a:r>
              <a:rPr lang="en-US" sz="2400" dirty="0">
                <a:solidFill>
                  <a:srgbClr val="FF0000"/>
                </a:solidFill>
              </a:rPr>
              <a:t>4</a:t>
            </a:r>
          </a:p>
        </p:txBody>
      </p:sp>
    </p:spTree>
    <p:extLst>
      <p:ext uri="{BB962C8B-B14F-4D97-AF65-F5344CB8AC3E}">
        <p14:creationId xmlns:p14="http://schemas.microsoft.com/office/powerpoint/2010/main" val="135259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shelter tracking types</a:t>
            </a:r>
          </a:p>
        </p:txBody>
      </p:sp>
      <p:sp>
        <p:nvSpPr>
          <p:cNvPr id="3" name="Content Placeholder 2"/>
          <p:cNvSpPr>
            <a:spLocks noGrp="1"/>
          </p:cNvSpPr>
          <p:nvPr>
            <p:ph idx="1"/>
          </p:nvPr>
        </p:nvSpPr>
        <p:spPr/>
        <p:txBody>
          <a:bodyPr>
            <a:normAutofit lnSpcReduction="10000"/>
          </a:bodyPr>
          <a:lstStyle/>
          <a:p>
            <a:r>
              <a:rPr lang="en-US" dirty="0"/>
              <a:t>Allows one enrollment to cover multiple short term stays</a:t>
            </a:r>
          </a:p>
          <a:p>
            <a:r>
              <a:rPr lang="en-US" dirty="0"/>
              <a:t>Must record a service for each night stayed</a:t>
            </a:r>
          </a:p>
          <a:p>
            <a:r>
              <a:rPr lang="en-US" dirty="0"/>
              <a:t>Date of Engagement</a:t>
            </a:r>
          </a:p>
          <a:p>
            <a:pPr lvl="1"/>
            <a:r>
              <a:rPr lang="en-US" dirty="0"/>
              <a:t>When the client is engaged in a plan to resolve their homelessness</a:t>
            </a:r>
          </a:p>
          <a:p>
            <a:r>
              <a:rPr lang="en-US" dirty="0"/>
              <a:t>Current Living Situation</a:t>
            </a:r>
          </a:p>
          <a:p>
            <a:pPr lvl="1"/>
            <a:r>
              <a:rPr lang="en-US" dirty="0"/>
              <a:t>recorded every time client receives services beyond basic human needs</a:t>
            </a:r>
          </a:p>
          <a:p>
            <a:pPr marL="342900" lvl="1" indent="0">
              <a:buNone/>
            </a:pPr>
            <a:endParaRPr lang="en-US" dirty="0"/>
          </a:p>
          <a:p>
            <a:endParaRPr lang="en-US" dirty="0"/>
          </a:p>
        </p:txBody>
      </p:sp>
      <p:sp>
        <p:nvSpPr>
          <p:cNvPr id="6" name="Content Placeholder 5"/>
          <p:cNvSpPr>
            <a:spLocks noGrp="1"/>
          </p:cNvSpPr>
          <p:nvPr>
            <p:ph idx="10"/>
          </p:nvPr>
        </p:nvSpPr>
        <p:spPr/>
        <p:txBody>
          <a:bodyPr/>
          <a:lstStyle/>
          <a:p>
            <a:r>
              <a:rPr lang="en-US" dirty="0"/>
              <a:t>Do not need to document service for each bed night</a:t>
            </a:r>
          </a:p>
          <a:p>
            <a:r>
              <a:rPr lang="en-US" dirty="0"/>
              <a:t>MUST exit when no longer staying at shelter</a:t>
            </a:r>
          </a:p>
          <a:p>
            <a:r>
              <a:rPr lang="en-US" dirty="0"/>
              <a:t>MUST provide new enrollment if they come back after a gap in stay</a:t>
            </a:r>
          </a:p>
          <a:p>
            <a:r>
              <a:rPr lang="en-US" dirty="0"/>
              <a:t>Do not need to record date of engagement or current living situation</a:t>
            </a:r>
          </a:p>
        </p:txBody>
      </p:sp>
      <p:sp>
        <p:nvSpPr>
          <p:cNvPr id="7" name="Text Placeholder 6"/>
          <p:cNvSpPr>
            <a:spLocks noGrp="1"/>
          </p:cNvSpPr>
          <p:nvPr>
            <p:ph type="body" sz="quarter" idx="11"/>
          </p:nvPr>
        </p:nvSpPr>
        <p:spPr/>
        <p:txBody>
          <a:bodyPr>
            <a:normAutofit fontScale="92500" lnSpcReduction="20000"/>
          </a:bodyPr>
          <a:lstStyle/>
          <a:p>
            <a:endParaRPr lang="en-US"/>
          </a:p>
        </p:txBody>
      </p:sp>
      <p:sp>
        <p:nvSpPr>
          <p:cNvPr id="8" name="TextBox 7"/>
          <p:cNvSpPr txBox="1"/>
          <p:nvPr/>
        </p:nvSpPr>
        <p:spPr>
          <a:xfrm>
            <a:off x="685800" y="1046307"/>
            <a:ext cx="2971800" cy="400110"/>
          </a:xfrm>
          <a:prstGeom prst="rect">
            <a:avLst/>
          </a:prstGeom>
          <a:noFill/>
        </p:spPr>
        <p:txBody>
          <a:bodyPr wrap="square" rtlCol="0">
            <a:spAutoFit/>
          </a:bodyPr>
          <a:lstStyle/>
          <a:p>
            <a:pPr algn="ctr"/>
            <a:r>
              <a:rPr lang="en-US" sz="2000" dirty="0"/>
              <a:t>Night by night</a:t>
            </a:r>
          </a:p>
        </p:txBody>
      </p:sp>
      <p:sp>
        <p:nvSpPr>
          <p:cNvPr id="9" name="TextBox 8"/>
          <p:cNvSpPr txBox="1"/>
          <p:nvPr/>
        </p:nvSpPr>
        <p:spPr>
          <a:xfrm>
            <a:off x="5181600" y="1020762"/>
            <a:ext cx="3197285" cy="400110"/>
          </a:xfrm>
          <a:prstGeom prst="rect">
            <a:avLst/>
          </a:prstGeom>
          <a:noFill/>
        </p:spPr>
        <p:txBody>
          <a:bodyPr wrap="square" rtlCol="0">
            <a:spAutoFit/>
          </a:bodyPr>
          <a:lstStyle/>
          <a:p>
            <a:pPr algn="ctr"/>
            <a:r>
              <a:rPr lang="en-US" sz="2000" dirty="0"/>
              <a:t>Entry-Exit</a:t>
            </a:r>
          </a:p>
        </p:txBody>
      </p:sp>
    </p:spTree>
    <p:extLst>
      <p:ext uri="{BB962C8B-B14F-4D97-AF65-F5344CB8AC3E}">
        <p14:creationId xmlns:p14="http://schemas.microsoft.com/office/powerpoint/2010/main" val="323235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3C74-6875-441E-8D9F-36493BBC44AD}"/>
              </a:ext>
            </a:extLst>
          </p:cNvPr>
          <p:cNvSpPr>
            <a:spLocks noGrp="1"/>
          </p:cNvSpPr>
          <p:nvPr>
            <p:ph type="title"/>
          </p:nvPr>
        </p:nvSpPr>
        <p:spPr/>
        <p:txBody>
          <a:bodyPr/>
          <a:lstStyle/>
          <a:p>
            <a:r>
              <a:rPr lang="en-US" dirty="0"/>
              <a:t>The program tabs</a:t>
            </a:r>
          </a:p>
        </p:txBody>
      </p:sp>
      <p:pic>
        <p:nvPicPr>
          <p:cNvPr id="8" name="Content Placeholder 7">
            <a:extLst>
              <a:ext uri="{FF2B5EF4-FFF2-40B4-BE49-F238E27FC236}">
                <a16:creationId xmlns:a16="http://schemas.microsoft.com/office/drawing/2014/main" id="{DEBFCC34-33EF-44C6-A037-8ACEE2686DDA}"/>
              </a:ext>
            </a:extLst>
          </p:cNvPr>
          <p:cNvPicPr>
            <a:picLocks noGrp="1" noChangeAspect="1"/>
          </p:cNvPicPr>
          <p:nvPr>
            <p:ph idx="1"/>
          </p:nvPr>
        </p:nvPicPr>
        <p:blipFill rotWithShape="1">
          <a:blip r:embed="rId2"/>
          <a:stretch/>
        </p:blipFill>
        <p:spPr>
          <a:xfrm>
            <a:off x="533400" y="2068467"/>
            <a:ext cx="8164513" cy="3110003"/>
          </a:xfrm>
          <a:prstGeom prst="rect">
            <a:avLst/>
          </a:prstGeom>
        </p:spPr>
      </p:pic>
      <p:sp>
        <p:nvSpPr>
          <p:cNvPr id="5" name="Text Placeholder 4">
            <a:extLst>
              <a:ext uri="{FF2B5EF4-FFF2-40B4-BE49-F238E27FC236}">
                <a16:creationId xmlns:a16="http://schemas.microsoft.com/office/drawing/2014/main" id="{C3878302-4781-448F-A837-8B4F72434BAB}"/>
              </a:ext>
            </a:extLst>
          </p:cNvPr>
          <p:cNvSpPr>
            <a:spLocks noGrp="1"/>
          </p:cNvSpPr>
          <p:nvPr>
            <p:ph type="body" sz="quarter" idx="10"/>
          </p:nvPr>
        </p:nvSpPr>
        <p:spPr/>
        <p:txBody>
          <a:bodyPr>
            <a:normAutofit fontScale="92500" lnSpcReduction="20000"/>
          </a:bodyPr>
          <a:lstStyle/>
          <a:p>
            <a:endParaRPr lang="en-US"/>
          </a:p>
        </p:txBody>
      </p:sp>
    </p:spTree>
    <p:extLst>
      <p:ext uri="{BB962C8B-B14F-4D97-AF65-F5344CB8AC3E}">
        <p14:creationId xmlns:p14="http://schemas.microsoft.com/office/powerpoint/2010/main" val="196943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3C74-6875-441E-8D9F-36493BBC44AD}"/>
              </a:ext>
            </a:extLst>
          </p:cNvPr>
          <p:cNvSpPr>
            <a:spLocks noGrp="1"/>
          </p:cNvSpPr>
          <p:nvPr>
            <p:ph type="title"/>
          </p:nvPr>
        </p:nvSpPr>
        <p:spPr/>
        <p:txBody>
          <a:bodyPr/>
          <a:lstStyle/>
          <a:p>
            <a:r>
              <a:rPr lang="en-US" dirty="0"/>
              <a:t>The program Panel</a:t>
            </a:r>
          </a:p>
        </p:txBody>
      </p:sp>
      <p:sp>
        <p:nvSpPr>
          <p:cNvPr id="4" name="Content Placeholder 3">
            <a:extLst>
              <a:ext uri="{FF2B5EF4-FFF2-40B4-BE49-F238E27FC236}">
                <a16:creationId xmlns:a16="http://schemas.microsoft.com/office/drawing/2014/main" id="{F7C2DFC5-5E73-413B-8328-CFF4F0A8353E}"/>
              </a:ext>
            </a:extLst>
          </p:cNvPr>
          <p:cNvSpPr>
            <a:spLocks noGrp="1"/>
          </p:cNvSpPr>
          <p:nvPr>
            <p:ph idx="1"/>
          </p:nvPr>
        </p:nvSpPr>
        <p:spPr/>
        <p:txBody>
          <a:bodyPr/>
          <a:lstStyle/>
          <a:p>
            <a:r>
              <a:rPr lang="en-US" dirty="0"/>
              <a:t>Reassign case manager</a:t>
            </a:r>
          </a:p>
          <a:p>
            <a:endParaRPr lang="en-US" dirty="0"/>
          </a:p>
          <a:p>
            <a:r>
              <a:rPr lang="en-US" dirty="0"/>
              <a:t>Change head of household</a:t>
            </a:r>
          </a:p>
          <a:p>
            <a:endParaRPr lang="en-US" dirty="0"/>
          </a:p>
          <a:p>
            <a:r>
              <a:rPr lang="en-US" dirty="0"/>
              <a:t>View and add household members</a:t>
            </a:r>
          </a:p>
        </p:txBody>
      </p:sp>
      <p:pic>
        <p:nvPicPr>
          <p:cNvPr id="5" name="Content Placeholder 4">
            <a:extLst>
              <a:ext uri="{FF2B5EF4-FFF2-40B4-BE49-F238E27FC236}">
                <a16:creationId xmlns:a16="http://schemas.microsoft.com/office/drawing/2014/main" id="{6CC8C5AE-A033-4D26-BAB2-9FB0BDF574DA}"/>
              </a:ext>
            </a:extLst>
          </p:cNvPr>
          <p:cNvPicPr>
            <a:picLocks noGrp="1" noChangeAspect="1"/>
          </p:cNvPicPr>
          <p:nvPr>
            <p:ph idx="10"/>
          </p:nvPr>
        </p:nvPicPr>
        <p:blipFill>
          <a:blip r:embed="rId3"/>
          <a:stretch>
            <a:fillRect/>
          </a:stretch>
        </p:blipFill>
        <p:spPr>
          <a:xfrm>
            <a:off x="5254625" y="1602771"/>
            <a:ext cx="3124200" cy="4041396"/>
          </a:xfrm>
          <a:prstGeom prst="rect">
            <a:avLst/>
          </a:prstGeom>
        </p:spPr>
      </p:pic>
      <p:sp>
        <p:nvSpPr>
          <p:cNvPr id="3" name="Text Placeholder 2">
            <a:extLst>
              <a:ext uri="{FF2B5EF4-FFF2-40B4-BE49-F238E27FC236}">
                <a16:creationId xmlns:a16="http://schemas.microsoft.com/office/drawing/2014/main" id="{79CAD73C-6F8C-4814-A839-46276D9BE51A}"/>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156734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1380-3AEB-400B-B95D-602274796E1D}"/>
              </a:ext>
            </a:extLst>
          </p:cNvPr>
          <p:cNvSpPr>
            <a:spLocks noGrp="1"/>
          </p:cNvSpPr>
          <p:nvPr>
            <p:ph type="title"/>
          </p:nvPr>
        </p:nvSpPr>
        <p:spPr/>
        <p:txBody>
          <a:bodyPr/>
          <a:lstStyle/>
          <a:p>
            <a:r>
              <a:rPr lang="en-US" dirty="0"/>
              <a:t>The program enrollment tab	</a:t>
            </a:r>
          </a:p>
        </p:txBody>
      </p:sp>
      <p:sp>
        <p:nvSpPr>
          <p:cNvPr id="3" name="Content Placeholder 2">
            <a:extLst>
              <a:ext uri="{FF2B5EF4-FFF2-40B4-BE49-F238E27FC236}">
                <a16:creationId xmlns:a16="http://schemas.microsoft.com/office/drawing/2014/main" id="{4FD628C7-0CB3-4E21-BEA8-79D21C274773}"/>
              </a:ext>
            </a:extLst>
          </p:cNvPr>
          <p:cNvSpPr>
            <a:spLocks noGrp="1"/>
          </p:cNvSpPr>
          <p:nvPr>
            <p:ph idx="1"/>
          </p:nvPr>
        </p:nvSpPr>
        <p:spPr>
          <a:xfrm>
            <a:off x="533401" y="1722434"/>
            <a:ext cx="3124199" cy="4449765"/>
          </a:xfrm>
        </p:spPr>
        <p:txBody>
          <a:bodyPr>
            <a:normAutofit lnSpcReduction="10000"/>
          </a:bodyPr>
          <a:lstStyle/>
          <a:p>
            <a:endParaRPr lang="en-US" dirty="0"/>
          </a:p>
          <a:p>
            <a:r>
              <a:rPr lang="en-US" dirty="0"/>
              <a:t>Stores all information from original enrollment</a:t>
            </a:r>
          </a:p>
          <a:p>
            <a:r>
              <a:rPr lang="en-US" dirty="0"/>
              <a:t>Should only be accessed to make corrections to original program enrollment</a:t>
            </a:r>
          </a:p>
          <a:p>
            <a:r>
              <a:rPr lang="en-US" dirty="0"/>
              <a:t>Should NOT be used to enter changes effective after enrollment date</a:t>
            </a:r>
          </a:p>
          <a:p>
            <a:pPr lvl="1"/>
            <a:r>
              <a:rPr lang="en-US" dirty="0"/>
              <a:t>Use the Assessments tab or Status Assessments on the right side bar instead</a:t>
            </a:r>
          </a:p>
          <a:p>
            <a:r>
              <a:rPr lang="en-US" dirty="0"/>
              <a:t>Exception: Date of Engagement</a:t>
            </a:r>
          </a:p>
        </p:txBody>
      </p:sp>
      <p:sp>
        <p:nvSpPr>
          <p:cNvPr id="7" name="Content Placeholder 6">
            <a:extLst>
              <a:ext uri="{FF2B5EF4-FFF2-40B4-BE49-F238E27FC236}">
                <a16:creationId xmlns:a16="http://schemas.microsoft.com/office/drawing/2014/main" id="{84DBCE0F-8448-4673-A012-49E54D260890}"/>
              </a:ext>
            </a:extLst>
          </p:cNvPr>
          <p:cNvSpPr>
            <a:spLocks noGrp="1"/>
          </p:cNvSpPr>
          <p:nvPr>
            <p:ph idx="10"/>
          </p:nvPr>
        </p:nvSpPr>
        <p:spPr/>
        <p:txBody>
          <a:bodyPr/>
          <a:lstStyle/>
          <a:p>
            <a:endParaRPr lang="en-US"/>
          </a:p>
        </p:txBody>
      </p:sp>
      <p:sp>
        <p:nvSpPr>
          <p:cNvPr id="8" name="Text Placeholder 7">
            <a:extLst>
              <a:ext uri="{FF2B5EF4-FFF2-40B4-BE49-F238E27FC236}">
                <a16:creationId xmlns:a16="http://schemas.microsoft.com/office/drawing/2014/main" id="{83B29215-9829-44B5-8E40-C276A0421765}"/>
              </a:ext>
            </a:extLst>
          </p:cNvPr>
          <p:cNvSpPr>
            <a:spLocks noGrp="1"/>
          </p:cNvSpPr>
          <p:nvPr>
            <p:ph type="body" sz="quarter" idx="11"/>
          </p:nvPr>
        </p:nvSpPr>
        <p:spPr/>
        <p:txBody>
          <a:bodyPr>
            <a:normAutofit fontScale="92500" lnSpcReduction="20000"/>
          </a:bodyPr>
          <a:lstStyle/>
          <a:p>
            <a:endParaRPr lang="en-US"/>
          </a:p>
        </p:txBody>
      </p:sp>
      <p:pic>
        <p:nvPicPr>
          <p:cNvPr id="4" name="Picture 3">
            <a:extLst>
              <a:ext uri="{FF2B5EF4-FFF2-40B4-BE49-F238E27FC236}">
                <a16:creationId xmlns:a16="http://schemas.microsoft.com/office/drawing/2014/main" id="{C8B1E8F7-FECB-4858-85F7-D7ECF6921B89}"/>
              </a:ext>
            </a:extLst>
          </p:cNvPr>
          <p:cNvPicPr>
            <a:picLocks noChangeAspect="1"/>
          </p:cNvPicPr>
          <p:nvPr/>
        </p:nvPicPr>
        <p:blipFill>
          <a:blip r:embed="rId3"/>
          <a:stretch>
            <a:fillRect/>
          </a:stretch>
        </p:blipFill>
        <p:spPr>
          <a:xfrm>
            <a:off x="5758831" y="1955779"/>
            <a:ext cx="2851768" cy="3735058"/>
          </a:xfrm>
          <a:prstGeom prst="rect">
            <a:avLst/>
          </a:prstGeom>
        </p:spPr>
      </p:pic>
      <p:pic>
        <p:nvPicPr>
          <p:cNvPr id="5" name="Picture 4">
            <a:extLst>
              <a:ext uri="{FF2B5EF4-FFF2-40B4-BE49-F238E27FC236}">
                <a16:creationId xmlns:a16="http://schemas.microsoft.com/office/drawing/2014/main" id="{38791E98-2B81-49B4-8E21-730355B6F093}"/>
              </a:ext>
            </a:extLst>
          </p:cNvPr>
          <p:cNvPicPr>
            <a:picLocks noChangeAspect="1"/>
          </p:cNvPicPr>
          <p:nvPr/>
        </p:nvPicPr>
        <p:blipFill>
          <a:blip r:embed="rId4"/>
          <a:stretch>
            <a:fillRect/>
          </a:stretch>
        </p:blipFill>
        <p:spPr>
          <a:xfrm>
            <a:off x="0" y="763752"/>
            <a:ext cx="9144000" cy="1192027"/>
          </a:xfrm>
          <a:prstGeom prst="rect">
            <a:avLst/>
          </a:prstGeom>
        </p:spPr>
      </p:pic>
      <p:sp>
        <p:nvSpPr>
          <p:cNvPr id="6" name="Oval 5">
            <a:extLst>
              <a:ext uri="{FF2B5EF4-FFF2-40B4-BE49-F238E27FC236}">
                <a16:creationId xmlns:a16="http://schemas.microsoft.com/office/drawing/2014/main" id="{799BEFA1-D463-47E2-895C-B5335E1A50B2}"/>
              </a:ext>
            </a:extLst>
          </p:cNvPr>
          <p:cNvSpPr/>
          <p:nvPr/>
        </p:nvSpPr>
        <p:spPr>
          <a:xfrm>
            <a:off x="457200" y="1524000"/>
            <a:ext cx="762000" cy="4317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8426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5591-2D21-4869-8786-1134A13B8C44}"/>
              </a:ext>
            </a:extLst>
          </p:cNvPr>
          <p:cNvSpPr>
            <a:spLocks noGrp="1"/>
          </p:cNvSpPr>
          <p:nvPr>
            <p:ph type="title"/>
          </p:nvPr>
        </p:nvSpPr>
        <p:spPr/>
        <p:txBody>
          <a:bodyPr/>
          <a:lstStyle/>
          <a:p>
            <a:r>
              <a:rPr lang="en-US" dirty="0"/>
              <a:t>The Program History tab</a:t>
            </a:r>
          </a:p>
        </p:txBody>
      </p:sp>
      <p:sp>
        <p:nvSpPr>
          <p:cNvPr id="3" name="Content Placeholder 2">
            <a:extLst>
              <a:ext uri="{FF2B5EF4-FFF2-40B4-BE49-F238E27FC236}">
                <a16:creationId xmlns:a16="http://schemas.microsoft.com/office/drawing/2014/main" id="{C5076DC2-7E85-4607-8E36-AF4C91F654AC}"/>
              </a:ext>
            </a:extLst>
          </p:cNvPr>
          <p:cNvSpPr>
            <a:spLocks noGrp="1"/>
          </p:cNvSpPr>
          <p:nvPr>
            <p:ph idx="1"/>
          </p:nvPr>
        </p:nvSpPr>
        <p:spPr/>
        <p:txBody>
          <a:bodyPr/>
          <a:lstStyle/>
          <a:p>
            <a:r>
              <a:rPr lang="en-US" dirty="0"/>
              <a:t>Shows history of services provided for one program at a time</a:t>
            </a:r>
          </a:p>
        </p:txBody>
      </p:sp>
      <p:pic>
        <p:nvPicPr>
          <p:cNvPr id="6" name="Content Placeholder 5">
            <a:extLst>
              <a:ext uri="{FF2B5EF4-FFF2-40B4-BE49-F238E27FC236}">
                <a16:creationId xmlns:a16="http://schemas.microsoft.com/office/drawing/2014/main" id="{2E899988-C6B2-46DE-8055-CAC176F70EE7}"/>
              </a:ext>
            </a:extLst>
          </p:cNvPr>
          <p:cNvPicPr>
            <a:picLocks noGrp="1" noChangeAspect="1"/>
          </p:cNvPicPr>
          <p:nvPr>
            <p:ph idx="10"/>
          </p:nvPr>
        </p:nvPicPr>
        <p:blipFill>
          <a:blip r:embed="rId2"/>
          <a:stretch>
            <a:fillRect/>
          </a:stretch>
        </p:blipFill>
        <p:spPr>
          <a:xfrm>
            <a:off x="306379" y="2590800"/>
            <a:ext cx="8531241" cy="3340772"/>
          </a:xfrm>
          <a:prstGeom prst="rect">
            <a:avLst/>
          </a:prstGeom>
        </p:spPr>
      </p:pic>
      <p:sp>
        <p:nvSpPr>
          <p:cNvPr id="5" name="Text Placeholder 4">
            <a:extLst>
              <a:ext uri="{FF2B5EF4-FFF2-40B4-BE49-F238E27FC236}">
                <a16:creationId xmlns:a16="http://schemas.microsoft.com/office/drawing/2014/main" id="{DB1E7E6A-E33D-475D-8680-E6274364E7EC}"/>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381009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2120E0-9469-49B7-912E-9E433C929E59}"/>
              </a:ext>
            </a:extLst>
          </p:cNvPr>
          <p:cNvPicPr>
            <a:picLocks noChangeAspect="1"/>
          </p:cNvPicPr>
          <p:nvPr/>
        </p:nvPicPr>
        <p:blipFill>
          <a:blip r:embed="rId3"/>
          <a:stretch>
            <a:fillRect/>
          </a:stretch>
        </p:blipFill>
        <p:spPr>
          <a:xfrm>
            <a:off x="1007898" y="745548"/>
            <a:ext cx="7128204" cy="5035466"/>
          </a:xfrm>
          <a:prstGeom prst="rect">
            <a:avLst/>
          </a:prstGeom>
        </p:spPr>
      </p:pic>
      <p:sp>
        <p:nvSpPr>
          <p:cNvPr id="2" name="Title 1">
            <a:extLst>
              <a:ext uri="{FF2B5EF4-FFF2-40B4-BE49-F238E27FC236}">
                <a16:creationId xmlns:a16="http://schemas.microsoft.com/office/drawing/2014/main" id="{1A6E2567-4170-4F8D-8297-A62FEA5DD7A5}"/>
              </a:ext>
            </a:extLst>
          </p:cNvPr>
          <p:cNvSpPr>
            <a:spLocks noGrp="1"/>
          </p:cNvSpPr>
          <p:nvPr>
            <p:ph type="title"/>
          </p:nvPr>
        </p:nvSpPr>
        <p:spPr/>
        <p:txBody>
          <a:bodyPr/>
          <a:lstStyle/>
          <a:p>
            <a:r>
              <a:rPr lang="en-US" dirty="0" err="1"/>
              <a:t>Hmis</a:t>
            </a:r>
            <a:r>
              <a:rPr lang="en-US" dirty="0"/>
              <a:t> support resources</a:t>
            </a:r>
          </a:p>
        </p:txBody>
      </p:sp>
      <p:sp>
        <p:nvSpPr>
          <p:cNvPr id="3" name="Content Placeholder 2">
            <a:extLst>
              <a:ext uri="{FF2B5EF4-FFF2-40B4-BE49-F238E27FC236}">
                <a16:creationId xmlns:a16="http://schemas.microsoft.com/office/drawing/2014/main" id="{2B87BE26-C727-46CF-B43F-CE42C3666C0E}"/>
              </a:ext>
            </a:extLst>
          </p:cNvPr>
          <p:cNvSpPr>
            <a:spLocks noGrp="1"/>
          </p:cNvSpPr>
          <p:nvPr>
            <p:ph idx="1"/>
          </p:nvPr>
        </p:nvSpPr>
        <p:spPr/>
        <p:txBody>
          <a:bodyPr/>
          <a:lstStyle/>
          <a:p>
            <a:endParaRPr lang="en-US" dirty="0"/>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hlinkClick r:id="rId4"/>
            </a:endParaRPr>
          </a:p>
          <a:p>
            <a:endParaRPr lang="en-US" dirty="0"/>
          </a:p>
          <a:p>
            <a:endParaRPr lang="en-US" dirty="0"/>
          </a:p>
        </p:txBody>
      </p:sp>
      <p:sp>
        <p:nvSpPr>
          <p:cNvPr id="6" name="Text Placeholder 5">
            <a:extLst>
              <a:ext uri="{FF2B5EF4-FFF2-40B4-BE49-F238E27FC236}">
                <a16:creationId xmlns:a16="http://schemas.microsoft.com/office/drawing/2014/main" id="{DD4A2020-97BB-4C7E-81F1-3A094C7455B2}"/>
              </a:ext>
            </a:extLst>
          </p:cNvPr>
          <p:cNvSpPr>
            <a:spLocks noGrp="1"/>
          </p:cNvSpPr>
          <p:nvPr>
            <p:ph type="body" sz="quarter" idx="10"/>
          </p:nvPr>
        </p:nvSpPr>
        <p:spPr/>
        <p:txBody>
          <a:bodyPr>
            <a:normAutofit fontScale="92500" lnSpcReduction="20000"/>
          </a:bodyPr>
          <a:lstStyle/>
          <a:p>
            <a:r>
              <a:rPr lang="en-US" dirty="0"/>
              <a:t>Cohmis.Zendesk.com</a:t>
            </a:r>
          </a:p>
        </p:txBody>
      </p:sp>
      <p:sp>
        <p:nvSpPr>
          <p:cNvPr id="5" name="Rectangle: Rounded Corners 4">
            <a:extLst>
              <a:ext uri="{FF2B5EF4-FFF2-40B4-BE49-F238E27FC236}">
                <a16:creationId xmlns:a16="http://schemas.microsoft.com/office/drawing/2014/main" id="{F5F9915A-AC7B-4274-8B5B-C9FC150E38B9}"/>
              </a:ext>
            </a:extLst>
          </p:cNvPr>
          <p:cNvSpPr/>
          <p:nvPr/>
        </p:nvSpPr>
        <p:spPr>
          <a:xfrm>
            <a:off x="5791200" y="3733800"/>
            <a:ext cx="2133600" cy="8683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F8A134-2D0A-447C-9290-141477DC1A81}"/>
              </a:ext>
            </a:extLst>
          </p:cNvPr>
          <p:cNvSpPr/>
          <p:nvPr/>
        </p:nvSpPr>
        <p:spPr>
          <a:xfrm>
            <a:off x="1007898" y="3733800"/>
            <a:ext cx="2421102"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6C9C5A-5D23-434D-9B9B-8E66998A452C}"/>
              </a:ext>
            </a:extLst>
          </p:cNvPr>
          <p:cNvSpPr/>
          <p:nvPr/>
        </p:nvSpPr>
        <p:spPr>
          <a:xfrm>
            <a:off x="6705600" y="739861"/>
            <a:ext cx="762000" cy="337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CB7235-A51A-4277-A450-83F36019ED7D}"/>
              </a:ext>
            </a:extLst>
          </p:cNvPr>
          <p:cNvSpPr/>
          <p:nvPr/>
        </p:nvSpPr>
        <p:spPr>
          <a:xfrm>
            <a:off x="7467600" y="739861"/>
            <a:ext cx="474497" cy="337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21EACA6-09A0-4FC9-8A88-D35376EA6626}"/>
              </a:ext>
            </a:extLst>
          </p:cNvPr>
          <p:cNvSpPr/>
          <p:nvPr/>
        </p:nvSpPr>
        <p:spPr>
          <a:xfrm>
            <a:off x="3276600" y="5181600"/>
            <a:ext cx="10668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432C622-B8BB-4DBB-8E83-184CD691623C}"/>
              </a:ext>
            </a:extLst>
          </p:cNvPr>
          <p:cNvSpPr/>
          <p:nvPr/>
        </p:nvSpPr>
        <p:spPr>
          <a:xfrm>
            <a:off x="1007898" y="739861"/>
            <a:ext cx="439902" cy="337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1" grpId="0" animBg="1"/>
      <p:bldP spid="11" grpId="1"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DCB1-2307-4BFD-A0D0-7B9448262FAC}"/>
              </a:ext>
            </a:extLst>
          </p:cNvPr>
          <p:cNvSpPr>
            <a:spLocks noGrp="1"/>
          </p:cNvSpPr>
          <p:nvPr>
            <p:ph type="title"/>
          </p:nvPr>
        </p:nvSpPr>
        <p:spPr/>
        <p:txBody>
          <a:bodyPr/>
          <a:lstStyle/>
          <a:p>
            <a:r>
              <a:rPr lang="en-US" dirty="0"/>
              <a:t>The program services tab</a:t>
            </a:r>
          </a:p>
        </p:txBody>
      </p:sp>
      <p:pic>
        <p:nvPicPr>
          <p:cNvPr id="10" name="Content Placeholder 9">
            <a:extLst>
              <a:ext uri="{FF2B5EF4-FFF2-40B4-BE49-F238E27FC236}">
                <a16:creationId xmlns:a16="http://schemas.microsoft.com/office/drawing/2014/main" id="{06705222-A7E0-481E-BA45-725969F8582C}"/>
              </a:ext>
            </a:extLst>
          </p:cNvPr>
          <p:cNvPicPr>
            <a:picLocks noGrp="1" noChangeAspect="1"/>
          </p:cNvPicPr>
          <p:nvPr>
            <p:ph idx="1"/>
          </p:nvPr>
        </p:nvPicPr>
        <p:blipFill>
          <a:blip r:embed="rId3"/>
          <a:stretch>
            <a:fillRect/>
          </a:stretch>
        </p:blipFill>
        <p:spPr>
          <a:xfrm>
            <a:off x="381000" y="1316341"/>
            <a:ext cx="8164513" cy="4225318"/>
          </a:xfrm>
          <a:prstGeom prst="rect">
            <a:avLst/>
          </a:prstGeom>
        </p:spPr>
      </p:pic>
      <p:sp>
        <p:nvSpPr>
          <p:cNvPr id="5" name="Text Placeholder 4">
            <a:extLst>
              <a:ext uri="{FF2B5EF4-FFF2-40B4-BE49-F238E27FC236}">
                <a16:creationId xmlns:a16="http://schemas.microsoft.com/office/drawing/2014/main" id="{75AE1E8A-5B73-4F6C-A9FA-2C39FE17EA01}"/>
              </a:ext>
            </a:extLst>
          </p:cNvPr>
          <p:cNvSpPr>
            <a:spLocks noGrp="1"/>
          </p:cNvSpPr>
          <p:nvPr>
            <p:ph type="body" sz="quarter" idx="10"/>
          </p:nvPr>
        </p:nvSpPr>
        <p:spPr/>
        <p:txBody>
          <a:bodyPr>
            <a:normAutofit fontScale="92500" lnSpcReduction="20000"/>
          </a:bodyPr>
          <a:lstStyle/>
          <a:p>
            <a:endParaRPr lang="en-US"/>
          </a:p>
        </p:txBody>
      </p:sp>
      <p:sp>
        <p:nvSpPr>
          <p:cNvPr id="6" name="Oval 5">
            <a:extLst>
              <a:ext uri="{FF2B5EF4-FFF2-40B4-BE49-F238E27FC236}">
                <a16:creationId xmlns:a16="http://schemas.microsoft.com/office/drawing/2014/main" id="{C880A547-2440-4CE8-A4ED-C30EE326376C}"/>
              </a:ext>
            </a:extLst>
          </p:cNvPr>
          <p:cNvSpPr/>
          <p:nvPr/>
        </p:nvSpPr>
        <p:spPr>
          <a:xfrm>
            <a:off x="1828800" y="1905000"/>
            <a:ext cx="1143000" cy="5062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08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B0B8-D28C-4E8B-A8C2-280E573DC43C}"/>
              </a:ext>
            </a:extLst>
          </p:cNvPr>
          <p:cNvSpPr>
            <a:spLocks noGrp="1"/>
          </p:cNvSpPr>
          <p:nvPr>
            <p:ph type="title"/>
          </p:nvPr>
        </p:nvSpPr>
        <p:spPr/>
        <p:txBody>
          <a:bodyPr/>
          <a:lstStyle/>
          <a:p>
            <a:r>
              <a:rPr lang="en-US" dirty="0"/>
              <a:t>Providing a service</a:t>
            </a:r>
          </a:p>
        </p:txBody>
      </p:sp>
      <p:pic>
        <p:nvPicPr>
          <p:cNvPr id="5" name="Content Placeholder 4">
            <a:extLst>
              <a:ext uri="{FF2B5EF4-FFF2-40B4-BE49-F238E27FC236}">
                <a16:creationId xmlns:a16="http://schemas.microsoft.com/office/drawing/2014/main" id="{08D900EB-587E-4031-947D-4183AF00BE10}"/>
              </a:ext>
            </a:extLst>
          </p:cNvPr>
          <p:cNvPicPr>
            <a:picLocks noGrp="1" noChangeAspect="1"/>
          </p:cNvPicPr>
          <p:nvPr>
            <p:ph idx="1"/>
          </p:nvPr>
        </p:nvPicPr>
        <p:blipFill>
          <a:blip r:embed="rId3"/>
          <a:stretch>
            <a:fillRect/>
          </a:stretch>
        </p:blipFill>
        <p:spPr>
          <a:xfrm>
            <a:off x="228601" y="1537553"/>
            <a:ext cx="5000958" cy="3033444"/>
          </a:xfrm>
          <a:prstGeom prst="rect">
            <a:avLst/>
          </a:prstGeom>
        </p:spPr>
      </p:pic>
      <p:sp>
        <p:nvSpPr>
          <p:cNvPr id="4" name="Content Placeholder 3">
            <a:extLst>
              <a:ext uri="{FF2B5EF4-FFF2-40B4-BE49-F238E27FC236}">
                <a16:creationId xmlns:a16="http://schemas.microsoft.com/office/drawing/2014/main" id="{F4D4CDA7-43F2-4EBB-9E09-C5C52BD5A176}"/>
              </a:ext>
            </a:extLst>
          </p:cNvPr>
          <p:cNvSpPr>
            <a:spLocks noGrp="1"/>
          </p:cNvSpPr>
          <p:nvPr>
            <p:ph idx="10"/>
          </p:nvPr>
        </p:nvSpPr>
        <p:spPr/>
        <p:txBody>
          <a:bodyPr/>
          <a:lstStyle/>
          <a:p>
            <a:pPr lvl="0"/>
            <a:r>
              <a:rPr lang="en-US" dirty="0">
                <a:solidFill>
                  <a:prstClr val="black"/>
                </a:solidFill>
              </a:rPr>
              <a:t>Record services provided to client</a:t>
            </a:r>
          </a:p>
          <a:p>
            <a:pPr lvl="0"/>
            <a:r>
              <a:rPr lang="en-US" dirty="0">
                <a:solidFill>
                  <a:prstClr val="black"/>
                </a:solidFill>
              </a:rPr>
              <a:t>Notes entered here are visible across agencies</a:t>
            </a:r>
          </a:p>
          <a:p>
            <a:pPr lvl="0"/>
            <a:r>
              <a:rPr lang="en-US" dirty="0">
                <a:solidFill>
                  <a:prstClr val="black"/>
                </a:solidFill>
              </a:rPr>
              <a:t>Each service has slightly different fields to enter e.g. Expense Amount for deposit assistance or Time Tracking for case management</a:t>
            </a:r>
          </a:p>
          <a:p>
            <a:pPr lvl="0"/>
            <a:r>
              <a:rPr lang="en-US" dirty="0">
                <a:solidFill>
                  <a:prstClr val="black"/>
                </a:solidFill>
              </a:rPr>
              <a:t>Don’t forget to click submit!</a:t>
            </a:r>
          </a:p>
          <a:p>
            <a:endParaRPr lang="en-US" dirty="0"/>
          </a:p>
        </p:txBody>
      </p:sp>
      <p:sp>
        <p:nvSpPr>
          <p:cNvPr id="3" name="Text Placeholder 2">
            <a:extLst>
              <a:ext uri="{FF2B5EF4-FFF2-40B4-BE49-F238E27FC236}">
                <a16:creationId xmlns:a16="http://schemas.microsoft.com/office/drawing/2014/main" id="{2FE894F6-30A1-47D1-B0E6-06F0E8D96E06}"/>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20310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D4DC-A5E8-4000-8748-54B6D9C3844F}"/>
              </a:ext>
            </a:extLst>
          </p:cNvPr>
          <p:cNvSpPr>
            <a:spLocks noGrp="1"/>
          </p:cNvSpPr>
          <p:nvPr>
            <p:ph type="title"/>
          </p:nvPr>
        </p:nvSpPr>
        <p:spPr/>
        <p:txBody>
          <a:bodyPr/>
          <a:lstStyle/>
          <a:p>
            <a:r>
              <a:rPr lang="en-US" dirty="0"/>
              <a:t>Attendance/ Group services</a:t>
            </a:r>
          </a:p>
        </p:txBody>
      </p:sp>
      <p:pic>
        <p:nvPicPr>
          <p:cNvPr id="4" name="Content Placeholder 3">
            <a:extLst>
              <a:ext uri="{FF2B5EF4-FFF2-40B4-BE49-F238E27FC236}">
                <a16:creationId xmlns:a16="http://schemas.microsoft.com/office/drawing/2014/main" id="{034B9383-673F-4087-A93F-3589FE2990A2}"/>
              </a:ext>
            </a:extLst>
          </p:cNvPr>
          <p:cNvPicPr>
            <a:picLocks noGrp="1" noChangeAspect="1"/>
          </p:cNvPicPr>
          <p:nvPr>
            <p:ph idx="1"/>
          </p:nvPr>
        </p:nvPicPr>
        <p:blipFill>
          <a:blip r:embed="rId3"/>
          <a:stretch>
            <a:fillRect/>
          </a:stretch>
        </p:blipFill>
        <p:spPr>
          <a:xfrm>
            <a:off x="533400" y="1579700"/>
            <a:ext cx="6027041" cy="2758800"/>
          </a:xfrm>
          <a:prstGeom prst="rect">
            <a:avLst/>
          </a:prstGeom>
        </p:spPr>
      </p:pic>
      <p:pic>
        <p:nvPicPr>
          <p:cNvPr id="9" name="Content Placeholder 8">
            <a:extLst>
              <a:ext uri="{FF2B5EF4-FFF2-40B4-BE49-F238E27FC236}">
                <a16:creationId xmlns:a16="http://schemas.microsoft.com/office/drawing/2014/main" id="{8317C593-0912-46AF-BA49-29CD0059AC17}"/>
              </a:ext>
            </a:extLst>
          </p:cNvPr>
          <p:cNvPicPr>
            <a:picLocks noGrp="1" noChangeAspect="1"/>
          </p:cNvPicPr>
          <p:nvPr>
            <p:ph idx="10"/>
          </p:nvPr>
        </p:nvPicPr>
        <p:blipFill>
          <a:blip r:embed="rId4"/>
          <a:stretch>
            <a:fillRect/>
          </a:stretch>
        </p:blipFill>
        <p:spPr>
          <a:xfrm>
            <a:off x="3596956" y="2534805"/>
            <a:ext cx="4781869" cy="3332595"/>
          </a:xfrm>
          <a:prstGeom prst="rect">
            <a:avLst/>
          </a:prstGeom>
        </p:spPr>
      </p:pic>
      <p:sp>
        <p:nvSpPr>
          <p:cNvPr id="8" name="Text Placeholder 7">
            <a:extLst>
              <a:ext uri="{FF2B5EF4-FFF2-40B4-BE49-F238E27FC236}">
                <a16:creationId xmlns:a16="http://schemas.microsoft.com/office/drawing/2014/main" id="{BA45B6F9-2AE8-48D3-B73D-3CC29421C847}"/>
              </a:ext>
            </a:extLst>
          </p:cNvPr>
          <p:cNvSpPr>
            <a:spLocks noGrp="1"/>
          </p:cNvSpPr>
          <p:nvPr>
            <p:ph type="body" sz="quarter" idx="11"/>
          </p:nvPr>
        </p:nvSpPr>
        <p:spPr/>
        <p:txBody>
          <a:bodyPr>
            <a:normAutofit fontScale="92500" lnSpcReduction="20000"/>
          </a:bodyPr>
          <a:lstStyle/>
          <a:p>
            <a:endParaRPr lang="en-US"/>
          </a:p>
        </p:txBody>
      </p:sp>
      <p:sp>
        <p:nvSpPr>
          <p:cNvPr id="3" name="Oval 2">
            <a:extLst>
              <a:ext uri="{FF2B5EF4-FFF2-40B4-BE49-F238E27FC236}">
                <a16:creationId xmlns:a16="http://schemas.microsoft.com/office/drawing/2014/main" id="{A769333E-5C21-4F3F-AB98-12D84C10C184}"/>
              </a:ext>
            </a:extLst>
          </p:cNvPr>
          <p:cNvSpPr/>
          <p:nvPr/>
        </p:nvSpPr>
        <p:spPr>
          <a:xfrm>
            <a:off x="1143000" y="3056762"/>
            <a:ext cx="772026" cy="9056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BD94F0E-3C8F-4E20-809F-F97994DD38DA}"/>
              </a:ext>
            </a:extLst>
          </p:cNvPr>
          <p:cNvPicPr>
            <a:picLocks noChangeAspect="1"/>
          </p:cNvPicPr>
          <p:nvPr/>
        </p:nvPicPr>
        <p:blipFill rotWithShape="1">
          <a:blip r:embed="rId5"/>
          <a:srcRect l="85833"/>
          <a:stretch/>
        </p:blipFill>
        <p:spPr>
          <a:xfrm>
            <a:off x="7571874" y="2902655"/>
            <a:ext cx="1056073" cy="2758800"/>
          </a:xfrm>
          <a:prstGeom prst="rect">
            <a:avLst/>
          </a:prstGeom>
        </p:spPr>
      </p:pic>
    </p:spTree>
    <p:extLst>
      <p:ext uri="{BB962C8B-B14F-4D97-AF65-F5344CB8AC3E}">
        <p14:creationId xmlns:p14="http://schemas.microsoft.com/office/powerpoint/2010/main" val="3205054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6C10-0240-465B-8CB6-30CF79B2CE94}"/>
              </a:ext>
            </a:extLst>
          </p:cNvPr>
          <p:cNvSpPr>
            <a:spLocks noGrp="1"/>
          </p:cNvSpPr>
          <p:nvPr>
            <p:ph type="title"/>
          </p:nvPr>
        </p:nvSpPr>
        <p:spPr/>
        <p:txBody>
          <a:bodyPr/>
          <a:lstStyle/>
          <a:p>
            <a:r>
              <a:rPr lang="en-US" dirty="0"/>
              <a:t>Adding to the attendance “Bucket”</a:t>
            </a:r>
          </a:p>
        </p:txBody>
      </p:sp>
      <p:pic>
        <p:nvPicPr>
          <p:cNvPr id="8" name="Content Placeholder 7">
            <a:extLst>
              <a:ext uri="{FF2B5EF4-FFF2-40B4-BE49-F238E27FC236}">
                <a16:creationId xmlns:a16="http://schemas.microsoft.com/office/drawing/2014/main" id="{004B7536-1B36-4233-9417-CD81B3FCB408}"/>
              </a:ext>
            </a:extLst>
          </p:cNvPr>
          <p:cNvPicPr>
            <a:picLocks noGrp="1" noChangeAspect="1"/>
          </p:cNvPicPr>
          <p:nvPr>
            <p:ph idx="1"/>
          </p:nvPr>
        </p:nvPicPr>
        <p:blipFill>
          <a:blip r:embed="rId3"/>
          <a:stretch>
            <a:fillRect/>
          </a:stretch>
        </p:blipFill>
        <p:spPr>
          <a:xfrm>
            <a:off x="533399" y="1682597"/>
            <a:ext cx="8364119" cy="2337611"/>
          </a:xfrm>
          <a:prstGeom prst="rect">
            <a:avLst/>
          </a:prstGeom>
        </p:spPr>
      </p:pic>
      <p:sp>
        <p:nvSpPr>
          <p:cNvPr id="4" name="Text Placeholder 3">
            <a:extLst>
              <a:ext uri="{FF2B5EF4-FFF2-40B4-BE49-F238E27FC236}">
                <a16:creationId xmlns:a16="http://schemas.microsoft.com/office/drawing/2014/main" id="{485B8986-4EBE-4323-A6FF-6924B7190589}"/>
              </a:ext>
            </a:extLst>
          </p:cNvPr>
          <p:cNvSpPr>
            <a:spLocks noGrp="1"/>
          </p:cNvSpPr>
          <p:nvPr>
            <p:ph type="body" sz="quarter" idx="11"/>
          </p:nvPr>
        </p:nvSpPr>
        <p:spPr/>
        <p:txBody>
          <a:bodyPr>
            <a:normAutofit fontScale="92500" lnSpcReduction="20000"/>
          </a:bodyPr>
          <a:lstStyle/>
          <a:p>
            <a:endParaRPr lang="en-US"/>
          </a:p>
        </p:txBody>
      </p:sp>
      <p:pic>
        <p:nvPicPr>
          <p:cNvPr id="5" name="Picture 4">
            <a:extLst>
              <a:ext uri="{FF2B5EF4-FFF2-40B4-BE49-F238E27FC236}">
                <a16:creationId xmlns:a16="http://schemas.microsoft.com/office/drawing/2014/main" id="{87D62EF3-BA84-42B3-98F7-4EF7720163F7}"/>
              </a:ext>
            </a:extLst>
          </p:cNvPr>
          <p:cNvPicPr>
            <a:picLocks noChangeAspect="1"/>
          </p:cNvPicPr>
          <p:nvPr/>
        </p:nvPicPr>
        <p:blipFill>
          <a:blip r:embed="rId4"/>
          <a:stretch>
            <a:fillRect/>
          </a:stretch>
        </p:blipFill>
        <p:spPr>
          <a:xfrm>
            <a:off x="685800" y="4060046"/>
            <a:ext cx="5798461" cy="1539370"/>
          </a:xfrm>
          <a:prstGeom prst="rect">
            <a:avLst/>
          </a:prstGeom>
        </p:spPr>
      </p:pic>
      <p:sp>
        <p:nvSpPr>
          <p:cNvPr id="3" name="Oval 2">
            <a:extLst>
              <a:ext uri="{FF2B5EF4-FFF2-40B4-BE49-F238E27FC236}">
                <a16:creationId xmlns:a16="http://schemas.microsoft.com/office/drawing/2014/main" id="{158D6B3B-F09A-4E8A-9E80-738227356FD8}"/>
              </a:ext>
            </a:extLst>
          </p:cNvPr>
          <p:cNvSpPr/>
          <p:nvPr/>
        </p:nvSpPr>
        <p:spPr>
          <a:xfrm>
            <a:off x="5410200" y="2971800"/>
            <a:ext cx="304800" cy="3865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38DF319-23BF-4D87-B17D-F60B93663F83}"/>
              </a:ext>
            </a:extLst>
          </p:cNvPr>
          <p:cNvSpPr/>
          <p:nvPr/>
        </p:nvSpPr>
        <p:spPr>
          <a:xfrm>
            <a:off x="6705600" y="1905000"/>
            <a:ext cx="16002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256F11-153D-4DDB-8187-FD9E5406F235}"/>
              </a:ext>
            </a:extLst>
          </p:cNvPr>
          <p:cNvSpPr/>
          <p:nvPr/>
        </p:nvSpPr>
        <p:spPr>
          <a:xfrm>
            <a:off x="685800" y="2209800"/>
            <a:ext cx="990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34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92CB-F9AE-4570-90B0-ACDBA388368F}"/>
              </a:ext>
            </a:extLst>
          </p:cNvPr>
          <p:cNvSpPr>
            <a:spLocks noGrp="1"/>
          </p:cNvSpPr>
          <p:nvPr>
            <p:ph type="title"/>
          </p:nvPr>
        </p:nvSpPr>
        <p:spPr/>
        <p:txBody>
          <a:bodyPr/>
          <a:lstStyle/>
          <a:p>
            <a:r>
              <a:rPr lang="en-US" dirty="0"/>
              <a:t>The program assessments tab</a:t>
            </a:r>
          </a:p>
        </p:txBody>
      </p:sp>
      <p:sp>
        <p:nvSpPr>
          <p:cNvPr id="3" name="Content Placeholder 2">
            <a:extLst>
              <a:ext uri="{FF2B5EF4-FFF2-40B4-BE49-F238E27FC236}">
                <a16:creationId xmlns:a16="http://schemas.microsoft.com/office/drawing/2014/main" id="{82F47FA5-9411-438A-A56C-E2F6133A119E}"/>
              </a:ext>
            </a:extLst>
          </p:cNvPr>
          <p:cNvSpPr>
            <a:spLocks noGrp="1"/>
          </p:cNvSpPr>
          <p:nvPr>
            <p:ph idx="1"/>
          </p:nvPr>
        </p:nvSpPr>
        <p:spPr>
          <a:xfrm>
            <a:off x="533401" y="1471963"/>
            <a:ext cx="7467599" cy="1118838"/>
          </a:xfrm>
        </p:spPr>
        <p:txBody>
          <a:bodyPr/>
          <a:lstStyle/>
          <a:p>
            <a:r>
              <a:rPr lang="en-US" dirty="0"/>
              <a:t>This is where changes are reported (not the Enrollment tab!)</a:t>
            </a:r>
          </a:p>
          <a:p>
            <a:endParaRPr lang="en-US" dirty="0"/>
          </a:p>
          <a:p>
            <a:r>
              <a:rPr lang="en-US" dirty="0"/>
              <a:t>Current living situation is also here if applicable to your program</a:t>
            </a:r>
          </a:p>
        </p:txBody>
      </p:sp>
      <p:pic>
        <p:nvPicPr>
          <p:cNvPr id="5" name="Content Placeholder 4">
            <a:extLst>
              <a:ext uri="{FF2B5EF4-FFF2-40B4-BE49-F238E27FC236}">
                <a16:creationId xmlns:a16="http://schemas.microsoft.com/office/drawing/2014/main" id="{01ACB21E-2295-4229-AA6F-B888B93DBD3F}"/>
              </a:ext>
            </a:extLst>
          </p:cNvPr>
          <p:cNvPicPr>
            <a:picLocks noGrp="1" noChangeAspect="1"/>
          </p:cNvPicPr>
          <p:nvPr>
            <p:ph idx="10"/>
          </p:nvPr>
        </p:nvPicPr>
        <p:blipFill>
          <a:blip r:embed="rId3"/>
          <a:stretch>
            <a:fillRect/>
          </a:stretch>
        </p:blipFill>
        <p:spPr>
          <a:xfrm>
            <a:off x="533401" y="2819400"/>
            <a:ext cx="7904455" cy="2904425"/>
          </a:xfrm>
          <a:prstGeom prst="rect">
            <a:avLst/>
          </a:prstGeom>
        </p:spPr>
      </p:pic>
      <p:sp>
        <p:nvSpPr>
          <p:cNvPr id="4" name="Text Placeholder 3">
            <a:extLst>
              <a:ext uri="{FF2B5EF4-FFF2-40B4-BE49-F238E27FC236}">
                <a16:creationId xmlns:a16="http://schemas.microsoft.com/office/drawing/2014/main" id="{95EE267C-5C3D-4E4A-8AA3-33275A7663AA}"/>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4037315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9266-F1CA-4D65-A3D9-E368237A7E84}"/>
              </a:ext>
            </a:extLst>
          </p:cNvPr>
          <p:cNvSpPr>
            <a:spLocks noGrp="1"/>
          </p:cNvSpPr>
          <p:nvPr>
            <p:ph type="title"/>
          </p:nvPr>
        </p:nvSpPr>
        <p:spPr/>
        <p:txBody>
          <a:bodyPr/>
          <a:lstStyle/>
          <a:p>
            <a:r>
              <a:rPr lang="en-US" dirty="0"/>
              <a:t>The program notes tab</a:t>
            </a:r>
          </a:p>
        </p:txBody>
      </p:sp>
      <p:sp>
        <p:nvSpPr>
          <p:cNvPr id="3" name="Content Placeholder 2">
            <a:extLst>
              <a:ext uri="{FF2B5EF4-FFF2-40B4-BE49-F238E27FC236}">
                <a16:creationId xmlns:a16="http://schemas.microsoft.com/office/drawing/2014/main" id="{A4D6D0FE-CCFF-436B-AAAE-D1615315E37D}"/>
              </a:ext>
            </a:extLst>
          </p:cNvPr>
          <p:cNvSpPr>
            <a:spLocks noGrp="1"/>
          </p:cNvSpPr>
          <p:nvPr>
            <p:ph idx="1"/>
          </p:nvPr>
        </p:nvSpPr>
        <p:spPr>
          <a:xfrm>
            <a:off x="304801" y="1447800"/>
            <a:ext cx="3124199" cy="4303365"/>
          </a:xfrm>
        </p:spPr>
        <p:txBody>
          <a:bodyPr>
            <a:normAutofit/>
          </a:bodyPr>
          <a:lstStyle/>
          <a:p>
            <a:r>
              <a:rPr lang="en-US" dirty="0"/>
              <a:t>These notes are not shared across agencies</a:t>
            </a:r>
          </a:p>
          <a:p>
            <a:r>
              <a:rPr lang="en-US" dirty="0"/>
              <a:t>Printing a case notes report </a:t>
            </a:r>
          </a:p>
          <a:p>
            <a:pPr lvl="1"/>
            <a:r>
              <a:rPr lang="en-US" dirty="0"/>
              <a:t>Go back to client profile</a:t>
            </a:r>
          </a:p>
          <a:p>
            <a:pPr lvl="1"/>
            <a:r>
              <a:rPr lang="en-US" dirty="0"/>
              <a:t>Click printer icon</a:t>
            </a:r>
          </a:p>
          <a:p>
            <a:pPr lvl="1"/>
            <a:r>
              <a:rPr lang="en-US" dirty="0"/>
              <a:t>Run Case Notes report</a:t>
            </a:r>
          </a:p>
          <a:p>
            <a:pPr lvl="1"/>
            <a:endParaRPr lang="en-US" dirty="0"/>
          </a:p>
        </p:txBody>
      </p:sp>
      <p:pic>
        <p:nvPicPr>
          <p:cNvPr id="8" name="Content Placeholder 7">
            <a:extLst>
              <a:ext uri="{FF2B5EF4-FFF2-40B4-BE49-F238E27FC236}">
                <a16:creationId xmlns:a16="http://schemas.microsoft.com/office/drawing/2014/main" id="{A0554E94-582B-4727-8E87-381ECF17DE41}"/>
              </a:ext>
            </a:extLst>
          </p:cNvPr>
          <p:cNvPicPr>
            <a:picLocks noGrp="1" noChangeAspect="1"/>
          </p:cNvPicPr>
          <p:nvPr>
            <p:ph idx="10"/>
          </p:nvPr>
        </p:nvPicPr>
        <p:blipFill rotWithShape="1">
          <a:blip r:embed="rId3"/>
          <a:stretch/>
        </p:blipFill>
        <p:spPr>
          <a:xfrm>
            <a:off x="3435536" y="1257300"/>
            <a:ext cx="5403663" cy="2631623"/>
          </a:xfrm>
          <a:prstGeom prst="rect">
            <a:avLst/>
          </a:prstGeom>
        </p:spPr>
      </p:pic>
      <p:sp>
        <p:nvSpPr>
          <p:cNvPr id="4" name="Text Placeholder 3">
            <a:extLst>
              <a:ext uri="{FF2B5EF4-FFF2-40B4-BE49-F238E27FC236}">
                <a16:creationId xmlns:a16="http://schemas.microsoft.com/office/drawing/2014/main" id="{D9445B1E-ED17-40D3-9755-4F59F839561C}"/>
              </a:ext>
            </a:extLst>
          </p:cNvPr>
          <p:cNvSpPr>
            <a:spLocks noGrp="1"/>
          </p:cNvSpPr>
          <p:nvPr>
            <p:ph type="body" sz="quarter" idx="11"/>
          </p:nvPr>
        </p:nvSpPr>
        <p:spPr/>
        <p:txBody>
          <a:bodyPr>
            <a:normAutofit fontScale="92500" lnSpcReduction="20000"/>
          </a:bodyPr>
          <a:lstStyle/>
          <a:p>
            <a:endParaRPr lang="en-US"/>
          </a:p>
        </p:txBody>
      </p:sp>
      <p:pic>
        <p:nvPicPr>
          <p:cNvPr id="9" name="Picture 8">
            <a:extLst>
              <a:ext uri="{FF2B5EF4-FFF2-40B4-BE49-F238E27FC236}">
                <a16:creationId xmlns:a16="http://schemas.microsoft.com/office/drawing/2014/main" id="{53671812-77DA-41EE-839D-C5A31FCE3A4D}"/>
              </a:ext>
            </a:extLst>
          </p:cNvPr>
          <p:cNvPicPr>
            <a:picLocks noChangeAspect="1"/>
          </p:cNvPicPr>
          <p:nvPr/>
        </p:nvPicPr>
        <p:blipFill>
          <a:blip r:embed="rId4"/>
          <a:stretch>
            <a:fillRect/>
          </a:stretch>
        </p:blipFill>
        <p:spPr>
          <a:xfrm>
            <a:off x="5486400" y="4572000"/>
            <a:ext cx="2076450" cy="1028700"/>
          </a:xfrm>
          <a:prstGeom prst="rect">
            <a:avLst/>
          </a:prstGeom>
        </p:spPr>
      </p:pic>
      <p:sp>
        <p:nvSpPr>
          <p:cNvPr id="10" name="Oval 9">
            <a:extLst>
              <a:ext uri="{FF2B5EF4-FFF2-40B4-BE49-F238E27FC236}">
                <a16:creationId xmlns:a16="http://schemas.microsoft.com/office/drawing/2014/main" id="{B367DA7D-132B-44FC-9F10-F771BD7A6FB7}"/>
              </a:ext>
            </a:extLst>
          </p:cNvPr>
          <p:cNvSpPr/>
          <p:nvPr/>
        </p:nvSpPr>
        <p:spPr>
          <a:xfrm>
            <a:off x="5791200" y="4648200"/>
            <a:ext cx="5334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21F99-7905-4080-8B6E-19B3D4AE359C}"/>
              </a:ext>
            </a:extLst>
          </p:cNvPr>
          <p:cNvSpPr/>
          <p:nvPr/>
        </p:nvSpPr>
        <p:spPr>
          <a:xfrm>
            <a:off x="4522694" y="1406579"/>
            <a:ext cx="457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82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6E19-DBB4-4A25-92B4-935E67130D5F}"/>
              </a:ext>
            </a:extLst>
          </p:cNvPr>
          <p:cNvSpPr>
            <a:spLocks noGrp="1"/>
          </p:cNvSpPr>
          <p:nvPr>
            <p:ph type="title"/>
          </p:nvPr>
        </p:nvSpPr>
        <p:spPr/>
        <p:txBody>
          <a:bodyPr/>
          <a:lstStyle/>
          <a:p>
            <a:r>
              <a:rPr lang="en-US" dirty="0"/>
              <a:t>The program files tab</a:t>
            </a:r>
          </a:p>
        </p:txBody>
      </p:sp>
      <p:pic>
        <p:nvPicPr>
          <p:cNvPr id="5" name="Content Placeholder 4">
            <a:extLst>
              <a:ext uri="{FF2B5EF4-FFF2-40B4-BE49-F238E27FC236}">
                <a16:creationId xmlns:a16="http://schemas.microsoft.com/office/drawing/2014/main" id="{ADF40118-A8C4-4C15-AB39-84D7AA4AE73A}"/>
              </a:ext>
            </a:extLst>
          </p:cNvPr>
          <p:cNvPicPr>
            <a:picLocks noGrp="1" noChangeAspect="1"/>
          </p:cNvPicPr>
          <p:nvPr>
            <p:ph idx="1"/>
          </p:nvPr>
        </p:nvPicPr>
        <p:blipFill rotWithShape="1">
          <a:blip r:embed="rId2"/>
          <a:stretch/>
        </p:blipFill>
        <p:spPr>
          <a:xfrm>
            <a:off x="533400" y="2846999"/>
            <a:ext cx="7010400" cy="3484641"/>
          </a:xfrm>
          <a:prstGeom prst="rect">
            <a:avLst/>
          </a:prstGeom>
        </p:spPr>
      </p:pic>
      <p:sp>
        <p:nvSpPr>
          <p:cNvPr id="4" name="Content Placeholder 3">
            <a:extLst>
              <a:ext uri="{FF2B5EF4-FFF2-40B4-BE49-F238E27FC236}">
                <a16:creationId xmlns:a16="http://schemas.microsoft.com/office/drawing/2014/main" id="{7A19FFDD-B96B-4B37-A843-64FFD8A67D91}"/>
              </a:ext>
            </a:extLst>
          </p:cNvPr>
          <p:cNvSpPr>
            <a:spLocks noGrp="1"/>
          </p:cNvSpPr>
          <p:nvPr>
            <p:ph idx="10"/>
          </p:nvPr>
        </p:nvSpPr>
        <p:spPr>
          <a:xfrm>
            <a:off x="533400" y="1471962"/>
            <a:ext cx="7845485" cy="1229677"/>
          </a:xfrm>
        </p:spPr>
        <p:txBody>
          <a:bodyPr/>
          <a:lstStyle/>
          <a:p>
            <a:r>
              <a:rPr lang="en-US" dirty="0"/>
              <a:t>Not shared with other agencies</a:t>
            </a:r>
          </a:p>
          <a:p>
            <a:endParaRPr lang="en-US" dirty="0"/>
          </a:p>
          <a:p>
            <a:r>
              <a:rPr lang="en-US" dirty="0"/>
              <a:t>Program specific documents- lease agreements, behavior plans, etc.</a:t>
            </a:r>
          </a:p>
        </p:txBody>
      </p:sp>
      <p:sp>
        <p:nvSpPr>
          <p:cNvPr id="3" name="Text Placeholder 2">
            <a:extLst>
              <a:ext uri="{FF2B5EF4-FFF2-40B4-BE49-F238E27FC236}">
                <a16:creationId xmlns:a16="http://schemas.microsoft.com/office/drawing/2014/main" id="{48441F5F-215E-4C25-9DF7-AABF60409951}"/>
              </a:ext>
            </a:extLst>
          </p:cNvPr>
          <p:cNvSpPr>
            <a:spLocks noGrp="1"/>
          </p:cNvSpPr>
          <p:nvPr>
            <p:ph type="body" sz="quarter" idx="11"/>
          </p:nvPr>
        </p:nvSpPr>
        <p:spPr/>
        <p:txBody>
          <a:bodyPr>
            <a:normAutofit fontScale="92500" lnSpcReduction="20000"/>
          </a:bodyPr>
          <a:lstStyle/>
          <a:p>
            <a:endParaRPr lang="en-US"/>
          </a:p>
        </p:txBody>
      </p:sp>
      <p:sp>
        <p:nvSpPr>
          <p:cNvPr id="6" name="Oval 5">
            <a:extLst>
              <a:ext uri="{FF2B5EF4-FFF2-40B4-BE49-F238E27FC236}">
                <a16:creationId xmlns:a16="http://schemas.microsoft.com/office/drawing/2014/main" id="{D52B0CBF-577D-46FD-B81C-C4F72016DC2E}"/>
              </a:ext>
            </a:extLst>
          </p:cNvPr>
          <p:cNvSpPr/>
          <p:nvPr/>
        </p:nvSpPr>
        <p:spPr>
          <a:xfrm>
            <a:off x="6324600" y="4724400"/>
            <a:ext cx="838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90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AC09-EC81-45D0-9798-3DDDE0DF7B13}"/>
              </a:ext>
            </a:extLst>
          </p:cNvPr>
          <p:cNvSpPr>
            <a:spLocks noGrp="1"/>
          </p:cNvSpPr>
          <p:nvPr>
            <p:ph type="title"/>
          </p:nvPr>
        </p:nvSpPr>
        <p:spPr/>
        <p:txBody>
          <a:bodyPr/>
          <a:lstStyle/>
          <a:p>
            <a:r>
              <a:rPr lang="en-US" dirty="0"/>
              <a:t>The program exit tab</a:t>
            </a:r>
          </a:p>
        </p:txBody>
      </p:sp>
      <p:pic>
        <p:nvPicPr>
          <p:cNvPr id="5" name="Content Placeholder 4">
            <a:extLst>
              <a:ext uri="{FF2B5EF4-FFF2-40B4-BE49-F238E27FC236}">
                <a16:creationId xmlns:a16="http://schemas.microsoft.com/office/drawing/2014/main" id="{2EA01596-D273-497A-AE3A-368FCAF8BE7F}"/>
              </a:ext>
            </a:extLst>
          </p:cNvPr>
          <p:cNvPicPr>
            <a:picLocks noGrp="1" noChangeAspect="1"/>
          </p:cNvPicPr>
          <p:nvPr>
            <p:ph idx="1"/>
          </p:nvPr>
        </p:nvPicPr>
        <p:blipFill rotWithShape="1">
          <a:blip r:embed="rId2"/>
          <a:stretch/>
        </p:blipFill>
        <p:spPr>
          <a:xfrm>
            <a:off x="533400" y="1082673"/>
            <a:ext cx="6673672" cy="3317265"/>
          </a:xfrm>
          <a:prstGeom prst="rect">
            <a:avLst/>
          </a:prstGeom>
        </p:spPr>
      </p:pic>
      <p:sp>
        <p:nvSpPr>
          <p:cNvPr id="4" name="Content Placeholder 3">
            <a:extLst>
              <a:ext uri="{FF2B5EF4-FFF2-40B4-BE49-F238E27FC236}">
                <a16:creationId xmlns:a16="http://schemas.microsoft.com/office/drawing/2014/main" id="{00D14046-5034-41D9-8E27-2971297A0F77}"/>
              </a:ext>
            </a:extLst>
          </p:cNvPr>
          <p:cNvSpPr>
            <a:spLocks noGrp="1"/>
          </p:cNvSpPr>
          <p:nvPr>
            <p:ph idx="10"/>
          </p:nvPr>
        </p:nvSpPr>
        <p:spPr>
          <a:xfrm>
            <a:off x="457200" y="3960043"/>
            <a:ext cx="7921685" cy="1974442"/>
          </a:xfrm>
        </p:spPr>
        <p:txBody>
          <a:bodyPr>
            <a:normAutofit fontScale="92500" lnSpcReduction="20000"/>
          </a:bodyPr>
          <a:lstStyle/>
          <a:p>
            <a:r>
              <a:rPr lang="en-US" dirty="0"/>
              <a:t>Click Exit</a:t>
            </a:r>
          </a:p>
          <a:p>
            <a:r>
              <a:rPr lang="en-US" dirty="0"/>
              <a:t>Choose members</a:t>
            </a:r>
          </a:p>
          <a:p>
            <a:r>
              <a:rPr lang="en-US" dirty="0"/>
              <a:t>Fill out exit questionnaire</a:t>
            </a:r>
          </a:p>
          <a:p>
            <a:pPr lvl="1"/>
            <a:r>
              <a:rPr lang="en-US" dirty="0"/>
              <a:t>Most answers will be auto filled from most recent assessment</a:t>
            </a:r>
          </a:p>
          <a:p>
            <a:endParaRPr lang="en-US" dirty="0"/>
          </a:p>
          <a:p>
            <a:r>
              <a:rPr lang="en-US" dirty="0"/>
              <a:t>Made a mistake? Forgot a service? Go back to exit and delete the date to reopen the record for editing.</a:t>
            </a:r>
          </a:p>
        </p:txBody>
      </p:sp>
      <p:sp>
        <p:nvSpPr>
          <p:cNvPr id="3" name="Text Placeholder 2">
            <a:extLst>
              <a:ext uri="{FF2B5EF4-FFF2-40B4-BE49-F238E27FC236}">
                <a16:creationId xmlns:a16="http://schemas.microsoft.com/office/drawing/2014/main" id="{C81A9036-6FBA-47E9-942B-7038FA5C6CC8}"/>
              </a:ext>
            </a:extLst>
          </p:cNvPr>
          <p:cNvSpPr>
            <a:spLocks noGrp="1"/>
          </p:cNvSpPr>
          <p:nvPr>
            <p:ph type="body" sz="quarter" idx="11"/>
          </p:nvPr>
        </p:nvSpPr>
        <p:spPr/>
        <p:txBody>
          <a:bodyPr>
            <a:normAutofit fontScale="92500" lnSpcReduction="20000"/>
          </a:bodyPr>
          <a:lstStyle/>
          <a:p>
            <a:endParaRPr lang="en-US"/>
          </a:p>
        </p:txBody>
      </p:sp>
      <p:sp>
        <p:nvSpPr>
          <p:cNvPr id="6" name="Oval 5">
            <a:extLst>
              <a:ext uri="{FF2B5EF4-FFF2-40B4-BE49-F238E27FC236}">
                <a16:creationId xmlns:a16="http://schemas.microsoft.com/office/drawing/2014/main" id="{1ECF2CA8-A176-4F23-B474-C437725BC752}"/>
              </a:ext>
            </a:extLst>
          </p:cNvPr>
          <p:cNvSpPr/>
          <p:nvPr/>
        </p:nvSpPr>
        <p:spPr>
          <a:xfrm>
            <a:off x="6553200" y="2033995"/>
            <a:ext cx="533400" cy="381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D2A77D-4308-40AE-96FD-8A8129BF5EEB}"/>
              </a:ext>
            </a:extLst>
          </p:cNvPr>
          <p:cNvPicPr>
            <a:picLocks noChangeAspect="1"/>
          </p:cNvPicPr>
          <p:nvPr/>
        </p:nvPicPr>
        <p:blipFill>
          <a:blip r:embed="rId3"/>
          <a:stretch>
            <a:fillRect/>
          </a:stretch>
        </p:blipFill>
        <p:spPr>
          <a:xfrm>
            <a:off x="5210175" y="2468563"/>
            <a:ext cx="3781425" cy="2133600"/>
          </a:xfrm>
          <a:prstGeom prst="rect">
            <a:avLst/>
          </a:prstGeom>
        </p:spPr>
      </p:pic>
    </p:spTree>
    <p:extLst>
      <p:ext uri="{BB962C8B-B14F-4D97-AF65-F5344CB8AC3E}">
        <p14:creationId xmlns:p14="http://schemas.microsoft.com/office/powerpoint/2010/main" val="311177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6E44-0F8E-40AC-AC4D-95CB78EB337A}"/>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DD70508-9025-45AB-927E-5161EB75C447}"/>
              </a:ext>
            </a:extLst>
          </p:cNvPr>
          <p:cNvSpPr>
            <a:spLocks noGrp="1"/>
          </p:cNvSpPr>
          <p:nvPr>
            <p:ph idx="1"/>
          </p:nvPr>
        </p:nvSpPr>
        <p:spPr/>
        <p:txBody>
          <a:bodyPr/>
          <a:lstStyle/>
          <a:p>
            <a:endParaRPr lang="en-US"/>
          </a:p>
        </p:txBody>
      </p:sp>
      <p:sp>
        <p:nvSpPr>
          <p:cNvPr id="5" name="Content Placeholder 4">
            <a:extLst>
              <a:ext uri="{FF2B5EF4-FFF2-40B4-BE49-F238E27FC236}">
                <a16:creationId xmlns:a16="http://schemas.microsoft.com/office/drawing/2014/main" id="{9F83DECF-5C4A-4C04-A19E-EB94413EFBC7}"/>
              </a:ext>
            </a:extLst>
          </p:cNvPr>
          <p:cNvSpPr>
            <a:spLocks noGrp="1"/>
          </p:cNvSpPr>
          <p:nvPr>
            <p:ph idx="10"/>
          </p:nvPr>
        </p:nvSpPr>
        <p:spPr/>
        <p:txBody>
          <a:bodyPr/>
          <a:lstStyle/>
          <a:p>
            <a:endParaRPr lang="en-US"/>
          </a:p>
        </p:txBody>
      </p:sp>
      <p:sp>
        <p:nvSpPr>
          <p:cNvPr id="6" name="Text Placeholder 5">
            <a:extLst>
              <a:ext uri="{FF2B5EF4-FFF2-40B4-BE49-F238E27FC236}">
                <a16:creationId xmlns:a16="http://schemas.microsoft.com/office/drawing/2014/main" id="{0404CDC0-C047-49C4-B046-8C5B415DB435}"/>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326454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6217-EF82-436B-A324-522FCFD6539E}"/>
              </a:ext>
            </a:extLst>
          </p:cNvPr>
          <p:cNvSpPr>
            <a:spLocks noGrp="1"/>
          </p:cNvSpPr>
          <p:nvPr>
            <p:ph type="title"/>
          </p:nvPr>
        </p:nvSpPr>
        <p:spPr/>
        <p:txBody>
          <a:bodyPr/>
          <a:lstStyle/>
          <a:p>
            <a:r>
              <a:rPr lang="en-US" dirty="0"/>
              <a:t>Navigation overview</a:t>
            </a:r>
          </a:p>
        </p:txBody>
      </p:sp>
      <p:pic>
        <p:nvPicPr>
          <p:cNvPr id="16" name="Content Placeholder 15">
            <a:extLst>
              <a:ext uri="{FF2B5EF4-FFF2-40B4-BE49-F238E27FC236}">
                <a16:creationId xmlns:a16="http://schemas.microsoft.com/office/drawing/2014/main" id="{7C64D164-B10E-4A49-A9D8-EB8EBD31F9E1}"/>
              </a:ext>
            </a:extLst>
          </p:cNvPr>
          <p:cNvPicPr>
            <a:picLocks noGrp="1" noChangeAspect="1"/>
          </p:cNvPicPr>
          <p:nvPr>
            <p:ph idx="1"/>
          </p:nvPr>
        </p:nvPicPr>
        <p:blipFill>
          <a:blip r:embed="rId3"/>
          <a:stretch>
            <a:fillRect/>
          </a:stretch>
        </p:blipFill>
        <p:spPr>
          <a:xfrm>
            <a:off x="132907" y="2158294"/>
            <a:ext cx="8671033" cy="2284305"/>
          </a:xfrm>
          <a:prstGeom prst="rect">
            <a:avLst/>
          </a:prstGeom>
        </p:spPr>
      </p:pic>
      <p:sp>
        <p:nvSpPr>
          <p:cNvPr id="17" name="Text Placeholder 16">
            <a:extLst>
              <a:ext uri="{FF2B5EF4-FFF2-40B4-BE49-F238E27FC236}">
                <a16:creationId xmlns:a16="http://schemas.microsoft.com/office/drawing/2014/main" id="{8EE8BFCF-9591-4E54-BD92-8FAEA5BB4C9F}"/>
              </a:ext>
            </a:extLst>
          </p:cNvPr>
          <p:cNvSpPr>
            <a:spLocks noGrp="1"/>
          </p:cNvSpPr>
          <p:nvPr>
            <p:ph type="body" sz="quarter" idx="10"/>
          </p:nvPr>
        </p:nvSpPr>
        <p:spPr/>
        <p:txBody>
          <a:bodyPr>
            <a:normAutofit fontScale="92500" lnSpcReduction="20000"/>
          </a:bodyPr>
          <a:lstStyle/>
          <a:p>
            <a:endParaRPr lang="en-US"/>
          </a:p>
        </p:txBody>
      </p:sp>
      <p:sp>
        <p:nvSpPr>
          <p:cNvPr id="5" name="TextBox 4">
            <a:extLst>
              <a:ext uri="{FF2B5EF4-FFF2-40B4-BE49-F238E27FC236}">
                <a16:creationId xmlns:a16="http://schemas.microsoft.com/office/drawing/2014/main" id="{5C001B51-3979-40F8-879B-1CD17A00843A}"/>
              </a:ext>
            </a:extLst>
          </p:cNvPr>
          <p:cNvSpPr txBox="1"/>
          <p:nvPr/>
        </p:nvSpPr>
        <p:spPr>
          <a:xfrm>
            <a:off x="489743" y="1447800"/>
            <a:ext cx="2939257" cy="461665"/>
          </a:xfrm>
          <a:prstGeom prst="rect">
            <a:avLst/>
          </a:prstGeom>
          <a:noFill/>
        </p:spPr>
        <p:txBody>
          <a:bodyPr wrap="square" rtlCol="0">
            <a:spAutoFit/>
          </a:bodyPr>
          <a:lstStyle/>
          <a:p>
            <a:pPr algn="l"/>
            <a:r>
              <a:rPr lang="en-US" sz="2400" dirty="0"/>
              <a:t>Agency name</a:t>
            </a:r>
          </a:p>
        </p:txBody>
      </p:sp>
      <p:sp>
        <p:nvSpPr>
          <p:cNvPr id="6" name="TextBox 5">
            <a:extLst>
              <a:ext uri="{FF2B5EF4-FFF2-40B4-BE49-F238E27FC236}">
                <a16:creationId xmlns:a16="http://schemas.microsoft.com/office/drawing/2014/main" id="{4B4A9EE0-2F7C-40B7-9D98-4EB4191CA7EB}"/>
              </a:ext>
            </a:extLst>
          </p:cNvPr>
          <p:cNvSpPr txBox="1"/>
          <p:nvPr/>
        </p:nvSpPr>
        <p:spPr>
          <a:xfrm>
            <a:off x="5410200" y="1321097"/>
            <a:ext cx="1600200" cy="461665"/>
          </a:xfrm>
          <a:prstGeom prst="rect">
            <a:avLst/>
          </a:prstGeom>
          <a:noFill/>
        </p:spPr>
        <p:txBody>
          <a:bodyPr wrap="square" rtlCol="0">
            <a:spAutoFit/>
          </a:bodyPr>
          <a:lstStyle/>
          <a:p>
            <a:pPr algn="l"/>
            <a:r>
              <a:rPr lang="en-US" sz="2400" dirty="0"/>
              <a:t>Launchpad</a:t>
            </a:r>
          </a:p>
        </p:txBody>
      </p:sp>
      <p:sp>
        <p:nvSpPr>
          <p:cNvPr id="7" name="TextBox 6">
            <a:extLst>
              <a:ext uri="{FF2B5EF4-FFF2-40B4-BE49-F238E27FC236}">
                <a16:creationId xmlns:a16="http://schemas.microsoft.com/office/drawing/2014/main" id="{22565628-6D96-4711-BA99-92F055742492}"/>
              </a:ext>
            </a:extLst>
          </p:cNvPr>
          <p:cNvSpPr txBox="1"/>
          <p:nvPr/>
        </p:nvSpPr>
        <p:spPr>
          <a:xfrm>
            <a:off x="6324600" y="772616"/>
            <a:ext cx="1676400" cy="461665"/>
          </a:xfrm>
          <a:prstGeom prst="rect">
            <a:avLst/>
          </a:prstGeom>
          <a:noFill/>
        </p:spPr>
        <p:txBody>
          <a:bodyPr wrap="square" rtlCol="0">
            <a:spAutoFit/>
          </a:bodyPr>
          <a:lstStyle/>
          <a:p>
            <a:pPr algn="l"/>
            <a:r>
              <a:rPr lang="en-US" sz="2400" dirty="0"/>
              <a:t>Messages</a:t>
            </a:r>
          </a:p>
        </p:txBody>
      </p:sp>
      <p:sp>
        <p:nvSpPr>
          <p:cNvPr id="8" name="TextBox 7">
            <a:extLst>
              <a:ext uri="{FF2B5EF4-FFF2-40B4-BE49-F238E27FC236}">
                <a16:creationId xmlns:a16="http://schemas.microsoft.com/office/drawing/2014/main" id="{FC6237D3-2647-40D7-B1EF-BBB64310C8B4}"/>
              </a:ext>
            </a:extLst>
          </p:cNvPr>
          <p:cNvSpPr txBox="1"/>
          <p:nvPr/>
        </p:nvSpPr>
        <p:spPr>
          <a:xfrm>
            <a:off x="7696200" y="1173162"/>
            <a:ext cx="1143000" cy="461665"/>
          </a:xfrm>
          <a:prstGeom prst="rect">
            <a:avLst/>
          </a:prstGeom>
          <a:noFill/>
        </p:spPr>
        <p:txBody>
          <a:bodyPr wrap="square" rtlCol="0">
            <a:spAutoFit/>
          </a:bodyPr>
          <a:lstStyle/>
          <a:p>
            <a:pPr algn="l"/>
            <a:r>
              <a:rPr lang="en-US" sz="2400" dirty="0"/>
              <a:t>Avatar</a:t>
            </a:r>
          </a:p>
        </p:txBody>
      </p:sp>
      <p:sp>
        <p:nvSpPr>
          <p:cNvPr id="9" name="Arrow: Down 8">
            <a:extLst>
              <a:ext uri="{FF2B5EF4-FFF2-40B4-BE49-F238E27FC236}">
                <a16:creationId xmlns:a16="http://schemas.microsoft.com/office/drawing/2014/main" id="{D9D52C65-6823-4BC5-B490-22DFCFEF2CF6}"/>
              </a:ext>
            </a:extLst>
          </p:cNvPr>
          <p:cNvSpPr/>
          <p:nvPr/>
        </p:nvSpPr>
        <p:spPr>
          <a:xfrm>
            <a:off x="7068316" y="1321097"/>
            <a:ext cx="152400" cy="81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248125D-3DDF-432A-A97B-E8D8DE69BD5D}"/>
              </a:ext>
            </a:extLst>
          </p:cNvPr>
          <p:cNvSpPr/>
          <p:nvPr/>
        </p:nvSpPr>
        <p:spPr>
          <a:xfrm>
            <a:off x="6781800" y="1695946"/>
            <a:ext cx="76200" cy="427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73B8D46-62A8-4A6D-A968-71426E00C1D7}"/>
              </a:ext>
            </a:extLst>
          </p:cNvPr>
          <p:cNvSpPr/>
          <p:nvPr/>
        </p:nvSpPr>
        <p:spPr>
          <a:xfrm>
            <a:off x="8494769" y="1583254"/>
            <a:ext cx="152400" cy="509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F8F0E02-D2B1-4AAE-AEF0-9CBEA7D3C895}"/>
              </a:ext>
            </a:extLst>
          </p:cNvPr>
          <p:cNvSpPr/>
          <p:nvPr/>
        </p:nvSpPr>
        <p:spPr>
          <a:xfrm>
            <a:off x="6629400" y="2438400"/>
            <a:ext cx="533400" cy="27017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2" name="TextBox 11">
            <a:extLst>
              <a:ext uri="{FF2B5EF4-FFF2-40B4-BE49-F238E27FC236}">
                <a16:creationId xmlns:a16="http://schemas.microsoft.com/office/drawing/2014/main" id="{AA24E98F-B9EB-4355-9126-0E9DB4EB92E4}"/>
              </a:ext>
            </a:extLst>
          </p:cNvPr>
          <p:cNvSpPr txBox="1"/>
          <p:nvPr/>
        </p:nvSpPr>
        <p:spPr>
          <a:xfrm>
            <a:off x="6858000" y="2838782"/>
            <a:ext cx="2071387" cy="461665"/>
          </a:xfrm>
          <a:prstGeom prst="rect">
            <a:avLst/>
          </a:prstGeom>
          <a:noFill/>
        </p:spPr>
        <p:txBody>
          <a:bodyPr wrap="square" rtlCol="0">
            <a:spAutoFit/>
          </a:bodyPr>
          <a:lstStyle/>
          <a:p>
            <a:pPr algn="l"/>
            <a:r>
              <a:rPr lang="en-US" sz="2400" dirty="0">
                <a:solidFill>
                  <a:srgbClr val="002060"/>
                </a:solidFill>
              </a:rPr>
              <a:t>Search=Home</a:t>
            </a:r>
          </a:p>
        </p:txBody>
      </p:sp>
      <p:sp>
        <p:nvSpPr>
          <p:cNvPr id="14" name="Arrow: Down 13">
            <a:extLst>
              <a:ext uri="{FF2B5EF4-FFF2-40B4-BE49-F238E27FC236}">
                <a16:creationId xmlns:a16="http://schemas.microsoft.com/office/drawing/2014/main" id="{5FA4F75D-2E6F-4DC7-99B7-1B2F77D6ED55}"/>
              </a:ext>
            </a:extLst>
          </p:cNvPr>
          <p:cNvSpPr/>
          <p:nvPr/>
        </p:nvSpPr>
        <p:spPr>
          <a:xfrm>
            <a:off x="990600" y="1809764"/>
            <a:ext cx="76200" cy="427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8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77DD-816C-4B47-BB3E-2B29D4536DDE}"/>
              </a:ext>
            </a:extLst>
          </p:cNvPr>
          <p:cNvSpPr>
            <a:spLocks noGrp="1"/>
          </p:cNvSpPr>
          <p:nvPr>
            <p:ph type="title"/>
          </p:nvPr>
        </p:nvSpPr>
        <p:spPr/>
        <p:txBody>
          <a:bodyPr/>
          <a:lstStyle/>
          <a:p>
            <a:r>
              <a:rPr lang="en-US" dirty="0"/>
              <a:t>Searching for clients</a:t>
            </a:r>
          </a:p>
        </p:txBody>
      </p:sp>
      <p:sp>
        <p:nvSpPr>
          <p:cNvPr id="3" name="Content Placeholder 2">
            <a:extLst>
              <a:ext uri="{FF2B5EF4-FFF2-40B4-BE49-F238E27FC236}">
                <a16:creationId xmlns:a16="http://schemas.microsoft.com/office/drawing/2014/main" id="{395000B3-5693-4EB4-A34D-B7C2FBB33B7E}"/>
              </a:ext>
            </a:extLst>
          </p:cNvPr>
          <p:cNvSpPr>
            <a:spLocks noGrp="1"/>
          </p:cNvSpPr>
          <p:nvPr>
            <p:ph idx="1"/>
          </p:nvPr>
        </p:nvSpPr>
        <p:spPr>
          <a:xfrm>
            <a:off x="533401" y="3581400"/>
            <a:ext cx="7805674" cy="2514600"/>
          </a:xfrm>
        </p:spPr>
        <p:txBody>
          <a:bodyPr>
            <a:normAutofit/>
          </a:bodyPr>
          <a:lstStyle/>
          <a:p>
            <a:r>
              <a:rPr lang="en-US" dirty="0"/>
              <a:t>First three letters of the first and last name</a:t>
            </a:r>
          </a:p>
          <a:p>
            <a:r>
              <a:rPr lang="en-US" dirty="0"/>
              <a:t>SSN (requires dashes)</a:t>
            </a:r>
          </a:p>
          <a:p>
            <a:r>
              <a:rPr lang="en-US" dirty="0"/>
              <a:t>Alias</a:t>
            </a:r>
          </a:p>
          <a:p>
            <a:r>
              <a:rPr lang="en-US" dirty="0"/>
              <a:t>Birth date (requires slashes)</a:t>
            </a:r>
          </a:p>
          <a:p>
            <a:endParaRPr lang="en-US" dirty="0"/>
          </a:p>
          <a:p>
            <a:r>
              <a:rPr lang="en-US" dirty="0"/>
              <a:t>Do not search both Alias and legal name</a:t>
            </a:r>
          </a:p>
          <a:p>
            <a:r>
              <a:rPr lang="en-US" dirty="0"/>
              <a:t>All other search terms are mix and match</a:t>
            </a:r>
          </a:p>
        </p:txBody>
      </p:sp>
      <p:pic>
        <p:nvPicPr>
          <p:cNvPr id="5" name="Content Placeholder 4">
            <a:extLst>
              <a:ext uri="{FF2B5EF4-FFF2-40B4-BE49-F238E27FC236}">
                <a16:creationId xmlns:a16="http://schemas.microsoft.com/office/drawing/2014/main" id="{B3C4880A-A341-44D2-AE9E-6D947C4D2D5E}"/>
              </a:ext>
            </a:extLst>
          </p:cNvPr>
          <p:cNvPicPr>
            <a:picLocks noGrp="1" noChangeAspect="1"/>
          </p:cNvPicPr>
          <p:nvPr>
            <p:ph idx="10"/>
          </p:nvPr>
        </p:nvPicPr>
        <p:blipFill>
          <a:blip r:embed="rId3"/>
          <a:stretch>
            <a:fillRect/>
          </a:stretch>
        </p:blipFill>
        <p:spPr>
          <a:xfrm>
            <a:off x="156193" y="1383636"/>
            <a:ext cx="8616196" cy="1740564"/>
          </a:xfrm>
          <a:prstGeom prst="rect">
            <a:avLst/>
          </a:prstGeom>
        </p:spPr>
      </p:pic>
      <p:sp>
        <p:nvSpPr>
          <p:cNvPr id="4" name="Text Placeholder 3">
            <a:extLst>
              <a:ext uri="{FF2B5EF4-FFF2-40B4-BE49-F238E27FC236}">
                <a16:creationId xmlns:a16="http://schemas.microsoft.com/office/drawing/2014/main" id="{2F17FB54-2C56-4D10-8B15-7C85BB2B168A}"/>
              </a:ext>
            </a:extLst>
          </p:cNvPr>
          <p:cNvSpPr>
            <a:spLocks noGrp="1"/>
          </p:cNvSpPr>
          <p:nvPr>
            <p:ph type="body" sz="quarter" idx="11"/>
          </p:nvPr>
        </p:nvSpPr>
        <p:spPr/>
        <p:txBody>
          <a:bodyPr>
            <a:normAutofit fontScale="92500" lnSpcReduction="20000"/>
          </a:bodyPr>
          <a:lstStyle/>
          <a:p>
            <a:endParaRPr lang="en-US"/>
          </a:p>
        </p:txBody>
      </p:sp>
    </p:spTree>
    <p:extLst>
      <p:ext uri="{BB962C8B-B14F-4D97-AF65-F5344CB8AC3E}">
        <p14:creationId xmlns:p14="http://schemas.microsoft.com/office/powerpoint/2010/main" val="281627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8B5E-45EB-4434-9652-4874AD4E044A}"/>
              </a:ext>
            </a:extLst>
          </p:cNvPr>
          <p:cNvSpPr>
            <a:spLocks noGrp="1"/>
          </p:cNvSpPr>
          <p:nvPr>
            <p:ph type="title"/>
          </p:nvPr>
        </p:nvSpPr>
        <p:spPr/>
        <p:txBody>
          <a:bodyPr/>
          <a:lstStyle/>
          <a:p>
            <a:r>
              <a:rPr lang="en-US" dirty="0"/>
              <a:t>Client Profile</a:t>
            </a:r>
          </a:p>
        </p:txBody>
      </p:sp>
      <p:sp>
        <p:nvSpPr>
          <p:cNvPr id="3" name="Content Placeholder 2">
            <a:extLst>
              <a:ext uri="{FF2B5EF4-FFF2-40B4-BE49-F238E27FC236}">
                <a16:creationId xmlns:a16="http://schemas.microsoft.com/office/drawing/2014/main" id="{5398BB8C-8334-44E0-BFBF-92EBCF8E0BE9}"/>
              </a:ext>
            </a:extLst>
          </p:cNvPr>
          <p:cNvSpPr>
            <a:spLocks noGrp="1"/>
          </p:cNvSpPr>
          <p:nvPr>
            <p:ph idx="1"/>
          </p:nvPr>
        </p:nvSpPr>
        <p:spPr>
          <a:xfrm>
            <a:off x="533400" y="1741576"/>
            <a:ext cx="3142128" cy="4323045"/>
          </a:xfrm>
        </p:spPr>
        <p:txBody>
          <a:bodyPr/>
          <a:lstStyle/>
          <a:p>
            <a:r>
              <a:rPr lang="en-US" dirty="0"/>
              <a:t>Client name displays in upper left corner</a:t>
            </a:r>
          </a:p>
          <a:p>
            <a:r>
              <a:rPr lang="en-US" dirty="0"/>
              <a:t>Client level tabs</a:t>
            </a:r>
          </a:p>
          <a:p>
            <a:endParaRPr lang="en-US" dirty="0"/>
          </a:p>
          <a:p>
            <a:r>
              <a:rPr lang="en-US" dirty="0"/>
              <a:t>Right panel activities:</a:t>
            </a:r>
          </a:p>
          <a:p>
            <a:pPr marL="685800" lvl="1" indent="-342900">
              <a:buFont typeface="+mj-lt"/>
              <a:buAutoNum type="arabicPeriod"/>
            </a:pPr>
            <a:r>
              <a:rPr lang="en-US" dirty="0"/>
              <a:t>Print client level reports</a:t>
            </a:r>
          </a:p>
          <a:p>
            <a:pPr marL="685800" lvl="1" indent="-342900">
              <a:buFont typeface="+mj-lt"/>
              <a:buAutoNum type="arabicPeriod"/>
            </a:pPr>
            <a:r>
              <a:rPr lang="en-US" dirty="0"/>
              <a:t>Set an appointment</a:t>
            </a:r>
          </a:p>
          <a:p>
            <a:pPr marL="685800" lvl="1" indent="-342900">
              <a:buFont typeface="+mj-lt"/>
              <a:buAutoNum type="arabicPeriod"/>
            </a:pPr>
            <a:r>
              <a:rPr lang="en-US" dirty="0"/>
              <a:t>Access privacy settings/ ROI</a:t>
            </a:r>
          </a:p>
          <a:p>
            <a:pPr marL="685800" lvl="1" indent="-342900">
              <a:buFont typeface="+mj-lt"/>
              <a:buAutoNum type="arabicPeriod"/>
            </a:pPr>
            <a:r>
              <a:rPr lang="en-US" dirty="0"/>
              <a:t>Manage household</a:t>
            </a:r>
          </a:p>
          <a:p>
            <a:pPr marL="685800" lvl="1" indent="-342900">
              <a:buFont typeface="+mj-lt"/>
              <a:buAutoNum type="arabicPeriod"/>
            </a:pPr>
            <a:r>
              <a:rPr lang="en-US" dirty="0"/>
              <a:t>View active programs</a:t>
            </a:r>
          </a:p>
          <a:p>
            <a:pPr marL="685800" lvl="1" indent="-342900">
              <a:buFont typeface="+mj-lt"/>
              <a:buAutoNum type="arabicPeriod"/>
            </a:pPr>
            <a:r>
              <a:rPr lang="en-US" dirty="0"/>
              <a:t>View recent services</a:t>
            </a:r>
          </a:p>
          <a:p>
            <a:endParaRPr lang="en-US" dirty="0"/>
          </a:p>
          <a:p>
            <a:pPr marL="342900" lvl="1" indent="0">
              <a:buNone/>
            </a:pPr>
            <a:endParaRPr lang="en-US" dirty="0"/>
          </a:p>
        </p:txBody>
      </p:sp>
      <p:pic>
        <p:nvPicPr>
          <p:cNvPr id="8" name="Content Placeholder 7">
            <a:extLst>
              <a:ext uri="{FF2B5EF4-FFF2-40B4-BE49-F238E27FC236}">
                <a16:creationId xmlns:a16="http://schemas.microsoft.com/office/drawing/2014/main" id="{6EFAF9C0-5A47-4F74-B8BE-7BBEBA6F67ED}"/>
              </a:ext>
            </a:extLst>
          </p:cNvPr>
          <p:cNvPicPr>
            <a:picLocks noGrp="1" noChangeAspect="1"/>
          </p:cNvPicPr>
          <p:nvPr>
            <p:ph idx="10"/>
          </p:nvPr>
        </p:nvPicPr>
        <p:blipFill>
          <a:blip r:embed="rId3"/>
          <a:stretch>
            <a:fillRect/>
          </a:stretch>
        </p:blipFill>
        <p:spPr>
          <a:xfrm>
            <a:off x="5105400" y="1766008"/>
            <a:ext cx="3439510" cy="4541745"/>
          </a:xfrm>
          <a:prstGeom prst="rect">
            <a:avLst/>
          </a:prstGeom>
        </p:spPr>
      </p:pic>
      <p:sp>
        <p:nvSpPr>
          <p:cNvPr id="7" name="Text Placeholder 6">
            <a:extLst>
              <a:ext uri="{FF2B5EF4-FFF2-40B4-BE49-F238E27FC236}">
                <a16:creationId xmlns:a16="http://schemas.microsoft.com/office/drawing/2014/main" id="{558D8E65-390E-4336-BB01-D37D2036D3A8}"/>
              </a:ext>
            </a:extLst>
          </p:cNvPr>
          <p:cNvSpPr>
            <a:spLocks noGrp="1"/>
          </p:cNvSpPr>
          <p:nvPr>
            <p:ph type="body" sz="quarter" idx="11"/>
          </p:nvPr>
        </p:nvSpPr>
        <p:spPr/>
        <p:txBody>
          <a:bodyPr>
            <a:normAutofit fontScale="92500" lnSpcReduction="20000"/>
          </a:bodyPr>
          <a:lstStyle/>
          <a:p>
            <a:endParaRPr lang="en-US"/>
          </a:p>
        </p:txBody>
      </p:sp>
      <p:pic>
        <p:nvPicPr>
          <p:cNvPr id="4" name="Picture 3">
            <a:extLst>
              <a:ext uri="{FF2B5EF4-FFF2-40B4-BE49-F238E27FC236}">
                <a16:creationId xmlns:a16="http://schemas.microsoft.com/office/drawing/2014/main" id="{7505C0A4-FBB1-4A8A-A5BD-C857BF766B5F}"/>
              </a:ext>
            </a:extLst>
          </p:cNvPr>
          <p:cNvPicPr>
            <a:picLocks noChangeAspect="1"/>
          </p:cNvPicPr>
          <p:nvPr/>
        </p:nvPicPr>
        <p:blipFill>
          <a:blip r:embed="rId4"/>
          <a:stretch>
            <a:fillRect/>
          </a:stretch>
        </p:blipFill>
        <p:spPr>
          <a:xfrm>
            <a:off x="304801" y="788444"/>
            <a:ext cx="7086600" cy="804041"/>
          </a:xfrm>
          <a:prstGeom prst="rect">
            <a:avLst/>
          </a:prstGeom>
        </p:spPr>
      </p:pic>
      <p:sp>
        <p:nvSpPr>
          <p:cNvPr id="6" name="TextBox 5">
            <a:extLst>
              <a:ext uri="{FF2B5EF4-FFF2-40B4-BE49-F238E27FC236}">
                <a16:creationId xmlns:a16="http://schemas.microsoft.com/office/drawing/2014/main" id="{CF169CD8-20F1-47A7-93E7-C9ADDE901FCC}"/>
              </a:ext>
            </a:extLst>
          </p:cNvPr>
          <p:cNvSpPr txBox="1"/>
          <p:nvPr/>
        </p:nvSpPr>
        <p:spPr>
          <a:xfrm>
            <a:off x="5181602" y="1522076"/>
            <a:ext cx="2362200" cy="338554"/>
          </a:xfrm>
          <a:prstGeom prst="rect">
            <a:avLst/>
          </a:prstGeom>
          <a:noFill/>
        </p:spPr>
        <p:txBody>
          <a:bodyPr wrap="square" rtlCol="0">
            <a:spAutoFit/>
          </a:bodyPr>
          <a:lstStyle/>
          <a:p>
            <a:pPr algn="l"/>
            <a:r>
              <a:rPr lang="en-US" sz="1600" dirty="0">
                <a:solidFill>
                  <a:schemeClr val="accent1"/>
                </a:solidFill>
                <a:latin typeface="Abadi" panose="020B0604020202020204" pitchFamily="34" charset="0"/>
              </a:rPr>
              <a:t>1    2    3</a:t>
            </a:r>
          </a:p>
        </p:txBody>
      </p:sp>
      <p:sp>
        <p:nvSpPr>
          <p:cNvPr id="9" name="TextBox 8">
            <a:extLst>
              <a:ext uri="{FF2B5EF4-FFF2-40B4-BE49-F238E27FC236}">
                <a16:creationId xmlns:a16="http://schemas.microsoft.com/office/drawing/2014/main" id="{73D29F54-090D-4216-977A-8C27D9C36839}"/>
              </a:ext>
            </a:extLst>
          </p:cNvPr>
          <p:cNvSpPr txBox="1"/>
          <p:nvPr/>
        </p:nvSpPr>
        <p:spPr>
          <a:xfrm>
            <a:off x="7864367" y="1741576"/>
            <a:ext cx="762000" cy="400110"/>
          </a:xfrm>
          <a:prstGeom prst="rect">
            <a:avLst/>
          </a:prstGeom>
          <a:noFill/>
        </p:spPr>
        <p:txBody>
          <a:bodyPr wrap="square" rtlCol="0">
            <a:spAutoFit/>
          </a:bodyPr>
          <a:lstStyle/>
          <a:p>
            <a:pPr algn="l"/>
            <a:r>
              <a:rPr lang="en-US" sz="2000" dirty="0">
                <a:solidFill>
                  <a:schemeClr val="accent1"/>
                </a:solidFill>
              </a:rPr>
              <a:t>4</a:t>
            </a:r>
          </a:p>
        </p:txBody>
      </p:sp>
      <p:sp>
        <p:nvSpPr>
          <p:cNvPr id="10" name="TextBox 9">
            <a:extLst>
              <a:ext uri="{FF2B5EF4-FFF2-40B4-BE49-F238E27FC236}">
                <a16:creationId xmlns:a16="http://schemas.microsoft.com/office/drawing/2014/main" id="{65BEA5AA-02C5-4F99-9BDA-32008B47D78A}"/>
              </a:ext>
            </a:extLst>
          </p:cNvPr>
          <p:cNvSpPr txBox="1"/>
          <p:nvPr/>
        </p:nvSpPr>
        <p:spPr>
          <a:xfrm>
            <a:off x="6362702" y="4419600"/>
            <a:ext cx="723898" cy="400110"/>
          </a:xfrm>
          <a:prstGeom prst="rect">
            <a:avLst/>
          </a:prstGeom>
          <a:noFill/>
        </p:spPr>
        <p:txBody>
          <a:bodyPr wrap="square" rtlCol="0">
            <a:spAutoFit/>
          </a:bodyPr>
          <a:lstStyle/>
          <a:p>
            <a:pPr algn="l"/>
            <a:r>
              <a:rPr lang="en-US" sz="2000" dirty="0">
                <a:solidFill>
                  <a:schemeClr val="accent1"/>
                </a:solidFill>
              </a:rPr>
              <a:t>5</a:t>
            </a:r>
          </a:p>
        </p:txBody>
      </p:sp>
      <p:sp>
        <p:nvSpPr>
          <p:cNvPr id="11" name="TextBox 10">
            <a:extLst>
              <a:ext uri="{FF2B5EF4-FFF2-40B4-BE49-F238E27FC236}">
                <a16:creationId xmlns:a16="http://schemas.microsoft.com/office/drawing/2014/main" id="{CE613BB4-C79F-4274-AB50-F278F68907EE}"/>
              </a:ext>
            </a:extLst>
          </p:cNvPr>
          <p:cNvSpPr txBox="1"/>
          <p:nvPr/>
        </p:nvSpPr>
        <p:spPr>
          <a:xfrm>
            <a:off x="6553200" y="5503712"/>
            <a:ext cx="381000" cy="400110"/>
          </a:xfrm>
          <a:prstGeom prst="rect">
            <a:avLst/>
          </a:prstGeom>
          <a:noFill/>
        </p:spPr>
        <p:txBody>
          <a:bodyPr wrap="square" rtlCol="0">
            <a:spAutoFit/>
          </a:bodyPr>
          <a:lstStyle/>
          <a:p>
            <a:pPr algn="l"/>
            <a:r>
              <a:rPr lang="en-US" sz="2000" dirty="0">
                <a:solidFill>
                  <a:schemeClr val="accent1"/>
                </a:solidFill>
              </a:rPr>
              <a:t>6</a:t>
            </a:r>
          </a:p>
        </p:txBody>
      </p:sp>
    </p:spTree>
    <p:extLst>
      <p:ext uri="{BB962C8B-B14F-4D97-AF65-F5344CB8AC3E}">
        <p14:creationId xmlns:p14="http://schemas.microsoft.com/office/powerpoint/2010/main" val="422773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FE6E-6958-4438-8F0D-E04CE066F243}"/>
              </a:ext>
            </a:extLst>
          </p:cNvPr>
          <p:cNvSpPr>
            <a:spLocks noGrp="1"/>
          </p:cNvSpPr>
          <p:nvPr>
            <p:ph type="title"/>
          </p:nvPr>
        </p:nvSpPr>
        <p:spPr/>
        <p:txBody>
          <a:bodyPr/>
          <a:lstStyle/>
          <a:p>
            <a:r>
              <a:rPr lang="en-US" dirty="0"/>
              <a:t>The profile tab</a:t>
            </a:r>
          </a:p>
        </p:txBody>
      </p:sp>
      <p:sp>
        <p:nvSpPr>
          <p:cNvPr id="4" name="Content Placeholder 3">
            <a:extLst>
              <a:ext uri="{FF2B5EF4-FFF2-40B4-BE49-F238E27FC236}">
                <a16:creationId xmlns:a16="http://schemas.microsoft.com/office/drawing/2014/main" id="{7226A094-E173-458A-95C1-A446B3620D8F}"/>
              </a:ext>
            </a:extLst>
          </p:cNvPr>
          <p:cNvSpPr>
            <a:spLocks noGrp="1"/>
          </p:cNvSpPr>
          <p:nvPr>
            <p:ph idx="1"/>
          </p:nvPr>
        </p:nvSpPr>
        <p:spPr>
          <a:xfrm>
            <a:off x="533401" y="1020762"/>
            <a:ext cx="3124199" cy="4754565"/>
          </a:xfrm>
        </p:spPr>
        <p:txBody>
          <a:bodyPr/>
          <a:lstStyle/>
          <a:p>
            <a:r>
              <a:rPr lang="en-US" dirty="0"/>
              <a:t>Demographic information</a:t>
            </a:r>
          </a:p>
          <a:p>
            <a:r>
              <a:rPr lang="en-US" dirty="0"/>
              <a:t>Unique ID</a:t>
            </a:r>
          </a:p>
        </p:txBody>
      </p:sp>
      <p:pic>
        <p:nvPicPr>
          <p:cNvPr id="7" name="Content Placeholder 6">
            <a:extLst>
              <a:ext uri="{FF2B5EF4-FFF2-40B4-BE49-F238E27FC236}">
                <a16:creationId xmlns:a16="http://schemas.microsoft.com/office/drawing/2014/main" id="{36F24594-28AA-498C-B72D-8BF9128BC0FF}"/>
              </a:ext>
            </a:extLst>
          </p:cNvPr>
          <p:cNvPicPr>
            <a:picLocks noGrp="1" noChangeAspect="1"/>
          </p:cNvPicPr>
          <p:nvPr>
            <p:ph idx="10"/>
          </p:nvPr>
        </p:nvPicPr>
        <p:blipFill>
          <a:blip r:embed="rId3"/>
          <a:stretch>
            <a:fillRect/>
          </a:stretch>
        </p:blipFill>
        <p:spPr>
          <a:xfrm>
            <a:off x="533401" y="1918838"/>
            <a:ext cx="8396578" cy="3918400"/>
          </a:xfrm>
          <a:prstGeom prst="rect">
            <a:avLst/>
          </a:prstGeom>
        </p:spPr>
      </p:pic>
      <p:sp>
        <p:nvSpPr>
          <p:cNvPr id="6" name="Text Placeholder 5">
            <a:extLst>
              <a:ext uri="{FF2B5EF4-FFF2-40B4-BE49-F238E27FC236}">
                <a16:creationId xmlns:a16="http://schemas.microsoft.com/office/drawing/2014/main" id="{6E729996-73D9-432C-A834-E41CCEE7D2F8}"/>
              </a:ext>
            </a:extLst>
          </p:cNvPr>
          <p:cNvSpPr>
            <a:spLocks noGrp="1"/>
          </p:cNvSpPr>
          <p:nvPr>
            <p:ph type="body" sz="quarter" idx="11"/>
          </p:nvPr>
        </p:nvSpPr>
        <p:spPr/>
        <p:txBody>
          <a:bodyPr>
            <a:normAutofit fontScale="92500" lnSpcReduction="20000"/>
          </a:bodyPr>
          <a:lstStyle/>
          <a:p>
            <a:endParaRPr lang="en-US"/>
          </a:p>
        </p:txBody>
      </p:sp>
      <p:sp>
        <p:nvSpPr>
          <p:cNvPr id="8" name="Oval 7">
            <a:extLst>
              <a:ext uri="{FF2B5EF4-FFF2-40B4-BE49-F238E27FC236}">
                <a16:creationId xmlns:a16="http://schemas.microsoft.com/office/drawing/2014/main" id="{90AA1F43-9C50-49EB-91B3-E295BA2B1EE2}"/>
              </a:ext>
            </a:extLst>
          </p:cNvPr>
          <p:cNvSpPr/>
          <p:nvPr/>
        </p:nvSpPr>
        <p:spPr>
          <a:xfrm>
            <a:off x="5029200" y="441960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7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11F7-829B-459A-B8C9-04138C149A21}"/>
              </a:ext>
            </a:extLst>
          </p:cNvPr>
          <p:cNvSpPr>
            <a:spLocks noGrp="1"/>
          </p:cNvSpPr>
          <p:nvPr>
            <p:ph type="title"/>
          </p:nvPr>
        </p:nvSpPr>
        <p:spPr/>
        <p:txBody>
          <a:bodyPr/>
          <a:lstStyle/>
          <a:p>
            <a:r>
              <a:rPr lang="en-US" dirty="0"/>
              <a:t>The Client history tab</a:t>
            </a:r>
          </a:p>
        </p:txBody>
      </p:sp>
      <p:sp>
        <p:nvSpPr>
          <p:cNvPr id="3" name="Content Placeholder 2">
            <a:extLst>
              <a:ext uri="{FF2B5EF4-FFF2-40B4-BE49-F238E27FC236}">
                <a16:creationId xmlns:a16="http://schemas.microsoft.com/office/drawing/2014/main" id="{D3F1CF14-DFEC-4BA3-9878-DC862FCA95C6}"/>
              </a:ext>
            </a:extLst>
          </p:cNvPr>
          <p:cNvSpPr>
            <a:spLocks noGrp="1"/>
          </p:cNvSpPr>
          <p:nvPr>
            <p:ph idx="1"/>
          </p:nvPr>
        </p:nvSpPr>
        <p:spPr>
          <a:xfrm>
            <a:off x="4572000" y="1103699"/>
            <a:ext cx="3124199" cy="2624668"/>
          </a:xfrm>
        </p:spPr>
        <p:txBody>
          <a:bodyPr/>
          <a:lstStyle/>
          <a:p>
            <a:r>
              <a:rPr lang="en-US" dirty="0"/>
              <a:t>Shared across agencies</a:t>
            </a:r>
          </a:p>
          <a:p>
            <a:r>
              <a:rPr lang="en-US" dirty="0"/>
              <a:t>Can view all history, but edit only your own programs</a:t>
            </a:r>
          </a:p>
          <a:p>
            <a:r>
              <a:rPr lang="en-US" dirty="0"/>
              <a:t>Service notes are visible to others</a:t>
            </a:r>
          </a:p>
          <a:p>
            <a:r>
              <a:rPr lang="en-US" dirty="0"/>
              <a:t>Case notes are not, if done correctly</a:t>
            </a:r>
          </a:p>
          <a:p>
            <a:endParaRPr lang="en-US" dirty="0"/>
          </a:p>
          <a:p>
            <a:endParaRPr lang="en-US" dirty="0"/>
          </a:p>
        </p:txBody>
      </p:sp>
      <p:pic>
        <p:nvPicPr>
          <p:cNvPr id="5" name="Content Placeholder 4">
            <a:extLst>
              <a:ext uri="{FF2B5EF4-FFF2-40B4-BE49-F238E27FC236}">
                <a16:creationId xmlns:a16="http://schemas.microsoft.com/office/drawing/2014/main" id="{B90A0616-6D96-4AFC-B6F2-2E98F56083E3}"/>
              </a:ext>
            </a:extLst>
          </p:cNvPr>
          <p:cNvPicPr>
            <a:picLocks noGrp="1" noChangeAspect="1"/>
          </p:cNvPicPr>
          <p:nvPr>
            <p:ph idx="10"/>
          </p:nvPr>
        </p:nvPicPr>
        <p:blipFill>
          <a:blip r:embed="rId3"/>
          <a:stretch>
            <a:fillRect/>
          </a:stretch>
        </p:blipFill>
        <p:spPr>
          <a:xfrm>
            <a:off x="3889375" y="3655302"/>
            <a:ext cx="3955473" cy="1678697"/>
          </a:xfrm>
          <a:prstGeom prst="rect">
            <a:avLst/>
          </a:prstGeom>
        </p:spPr>
      </p:pic>
      <p:sp>
        <p:nvSpPr>
          <p:cNvPr id="4" name="Text Placeholder 3">
            <a:extLst>
              <a:ext uri="{FF2B5EF4-FFF2-40B4-BE49-F238E27FC236}">
                <a16:creationId xmlns:a16="http://schemas.microsoft.com/office/drawing/2014/main" id="{947FE94C-4BB5-4C3E-84A8-9DCACBC5AD0F}"/>
              </a:ext>
            </a:extLst>
          </p:cNvPr>
          <p:cNvSpPr>
            <a:spLocks noGrp="1"/>
          </p:cNvSpPr>
          <p:nvPr>
            <p:ph type="body" sz="quarter" idx="11"/>
          </p:nvPr>
        </p:nvSpPr>
        <p:spPr/>
        <p:txBody>
          <a:bodyPr>
            <a:normAutofit fontScale="92500" lnSpcReduction="20000"/>
          </a:bodyPr>
          <a:lstStyle/>
          <a:p>
            <a:endParaRPr lang="en-US"/>
          </a:p>
        </p:txBody>
      </p:sp>
      <p:pic>
        <p:nvPicPr>
          <p:cNvPr id="6" name="Picture 5">
            <a:extLst>
              <a:ext uri="{FF2B5EF4-FFF2-40B4-BE49-F238E27FC236}">
                <a16:creationId xmlns:a16="http://schemas.microsoft.com/office/drawing/2014/main" id="{02576F26-6F1B-4911-BACD-1591D57908EE}"/>
              </a:ext>
            </a:extLst>
          </p:cNvPr>
          <p:cNvPicPr>
            <a:picLocks noChangeAspect="1"/>
          </p:cNvPicPr>
          <p:nvPr/>
        </p:nvPicPr>
        <p:blipFill>
          <a:blip r:embed="rId4"/>
          <a:stretch>
            <a:fillRect/>
          </a:stretch>
        </p:blipFill>
        <p:spPr>
          <a:xfrm>
            <a:off x="993778" y="4009890"/>
            <a:ext cx="2895598" cy="1410849"/>
          </a:xfrm>
          <a:prstGeom prst="rect">
            <a:avLst/>
          </a:prstGeom>
        </p:spPr>
      </p:pic>
      <p:pic>
        <p:nvPicPr>
          <p:cNvPr id="7" name="Picture 6">
            <a:extLst>
              <a:ext uri="{FF2B5EF4-FFF2-40B4-BE49-F238E27FC236}">
                <a16:creationId xmlns:a16="http://schemas.microsoft.com/office/drawing/2014/main" id="{401C708E-2268-4E59-9C0A-CBC0412325F5}"/>
              </a:ext>
            </a:extLst>
          </p:cNvPr>
          <p:cNvPicPr>
            <a:picLocks noChangeAspect="1"/>
          </p:cNvPicPr>
          <p:nvPr/>
        </p:nvPicPr>
        <p:blipFill>
          <a:blip r:embed="rId5"/>
          <a:stretch>
            <a:fillRect/>
          </a:stretch>
        </p:blipFill>
        <p:spPr>
          <a:xfrm>
            <a:off x="762000" y="1104913"/>
            <a:ext cx="2486025" cy="981075"/>
          </a:xfrm>
          <a:prstGeom prst="rect">
            <a:avLst/>
          </a:prstGeom>
        </p:spPr>
      </p:pic>
      <p:sp>
        <p:nvSpPr>
          <p:cNvPr id="10" name="Oval 9">
            <a:extLst>
              <a:ext uri="{FF2B5EF4-FFF2-40B4-BE49-F238E27FC236}">
                <a16:creationId xmlns:a16="http://schemas.microsoft.com/office/drawing/2014/main" id="{7B73AD19-EAF5-465F-827B-731D2F4FE957}"/>
              </a:ext>
            </a:extLst>
          </p:cNvPr>
          <p:cNvSpPr/>
          <p:nvPr/>
        </p:nvSpPr>
        <p:spPr>
          <a:xfrm>
            <a:off x="1635918" y="1537932"/>
            <a:ext cx="738188"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0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attendance history</a:t>
            </a:r>
          </a:p>
        </p:txBody>
      </p:sp>
      <p:pic>
        <p:nvPicPr>
          <p:cNvPr id="6" name="Content Placeholder 5"/>
          <p:cNvPicPr>
            <a:picLocks noGrp="1" noChangeAspect="1"/>
          </p:cNvPicPr>
          <p:nvPr>
            <p:ph idx="1"/>
          </p:nvPr>
        </p:nvPicPr>
        <p:blipFill>
          <a:blip r:embed="rId3"/>
          <a:stretch>
            <a:fillRect/>
          </a:stretch>
        </p:blipFill>
        <p:spPr>
          <a:xfrm>
            <a:off x="297079" y="1167315"/>
            <a:ext cx="8748226" cy="3938085"/>
          </a:xfrm>
          <a:prstGeom prst="rect">
            <a:avLst/>
          </a:prstGeom>
        </p:spPr>
      </p:pic>
      <p:pic>
        <p:nvPicPr>
          <p:cNvPr id="8" name="Content Placeholder 7"/>
          <p:cNvPicPr>
            <a:picLocks noGrp="1" noChangeAspect="1"/>
          </p:cNvPicPr>
          <p:nvPr>
            <p:ph idx="10"/>
          </p:nvPr>
        </p:nvPicPr>
        <p:blipFill>
          <a:blip r:embed="rId4"/>
          <a:stretch>
            <a:fillRect/>
          </a:stretch>
        </p:blipFill>
        <p:spPr>
          <a:xfrm>
            <a:off x="5029200" y="2895600"/>
            <a:ext cx="3080845" cy="3073939"/>
          </a:xfrm>
          <a:prstGeom prst="rect">
            <a:avLst/>
          </a:prstGeom>
        </p:spPr>
      </p:pic>
      <p:sp>
        <p:nvSpPr>
          <p:cNvPr id="5" name="Text Placeholder 4"/>
          <p:cNvSpPr>
            <a:spLocks noGrp="1"/>
          </p:cNvSpPr>
          <p:nvPr>
            <p:ph type="body" sz="quarter" idx="11"/>
          </p:nvPr>
        </p:nvSpPr>
        <p:spPr/>
        <p:txBody>
          <a:bodyPr>
            <a:normAutofit fontScale="92500" lnSpcReduction="20000"/>
          </a:bodyPr>
          <a:lstStyle/>
          <a:p>
            <a:endParaRPr lang="en-US"/>
          </a:p>
        </p:txBody>
      </p:sp>
      <p:sp>
        <p:nvSpPr>
          <p:cNvPr id="9" name="Oval 8"/>
          <p:cNvSpPr/>
          <p:nvPr/>
        </p:nvSpPr>
        <p:spPr>
          <a:xfrm>
            <a:off x="533400" y="4419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EA4276F-2F2E-4AF5-BB60-0A362A1A3677}"/>
              </a:ext>
            </a:extLst>
          </p:cNvPr>
          <p:cNvPicPr>
            <a:picLocks noGrp="1" noChangeAspect="1"/>
          </p:cNvPicPr>
          <p:nvPr>
            <p:ph idx="1"/>
          </p:nvPr>
        </p:nvPicPr>
        <p:blipFill>
          <a:blip r:embed="rId3"/>
          <a:stretch>
            <a:fillRect/>
          </a:stretch>
        </p:blipFill>
        <p:spPr>
          <a:xfrm>
            <a:off x="533400" y="1072891"/>
            <a:ext cx="6934200" cy="3292236"/>
          </a:xfrm>
          <a:prstGeom prst="rect">
            <a:avLst/>
          </a:prstGeom>
        </p:spPr>
      </p:pic>
      <p:sp>
        <p:nvSpPr>
          <p:cNvPr id="2" name="Title 1">
            <a:extLst>
              <a:ext uri="{FF2B5EF4-FFF2-40B4-BE49-F238E27FC236}">
                <a16:creationId xmlns:a16="http://schemas.microsoft.com/office/drawing/2014/main" id="{B4AB8B74-2458-43CB-A201-61B1B0014A8D}"/>
              </a:ext>
            </a:extLst>
          </p:cNvPr>
          <p:cNvSpPr>
            <a:spLocks noGrp="1"/>
          </p:cNvSpPr>
          <p:nvPr>
            <p:ph type="title"/>
          </p:nvPr>
        </p:nvSpPr>
        <p:spPr/>
        <p:txBody>
          <a:bodyPr/>
          <a:lstStyle/>
          <a:p>
            <a:r>
              <a:rPr lang="en-US" dirty="0"/>
              <a:t>The programs tab vs the right side panel</a:t>
            </a:r>
          </a:p>
        </p:txBody>
      </p:sp>
      <p:pic>
        <p:nvPicPr>
          <p:cNvPr id="11" name="Content Placeholder 10">
            <a:extLst>
              <a:ext uri="{FF2B5EF4-FFF2-40B4-BE49-F238E27FC236}">
                <a16:creationId xmlns:a16="http://schemas.microsoft.com/office/drawing/2014/main" id="{B908939F-8FCF-46C5-A9D4-50DA04B0912B}"/>
              </a:ext>
            </a:extLst>
          </p:cNvPr>
          <p:cNvPicPr>
            <a:picLocks noGrp="1" noChangeAspect="1"/>
          </p:cNvPicPr>
          <p:nvPr>
            <p:ph idx="10"/>
          </p:nvPr>
        </p:nvPicPr>
        <p:blipFill>
          <a:blip r:embed="rId4"/>
          <a:stretch>
            <a:fillRect/>
          </a:stretch>
        </p:blipFill>
        <p:spPr>
          <a:xfrm>
            <a:off x="5254625" y="1684768"/>
            <a:ext cx="3124200" cy="3877402"/>
          </a:xfrm>
          <a:prstGeom prst="rect">
            <a:avLst/>
          </a:prstGeom>
        </p:spPr>
      </p:pic>
      <p:sp>
        <p:nvSpPr>
          <p:cNvPr id="9" name="Text Placeholder 8">
            <a:extLst>
              <a:ext uri="{FF2B5EF4-FFF2-40B4-BE49-F238E27FC236}">
                <a16:creationId xmlns:a16="http://schemas.microsoft.com/office/drawing/2014/main" id="{34EFA40B-43B9-40AC-A0D9-F706A81D59FC}"/>
              </a:ext>
            </a:extLst>
          </p:cNvPr>
          <p:cNvSpPr>
            <a:spLocks noGrp="1"/>
          </p:cNvSpPr>
          <p:nvPr>
            <p:ph type="body" sz="quarter" idx="11"/>
          </p:nvPr>
        </p:nvSpPr>
        <p:spPr/>
        <p:txBody>
          <a:bodyPr>
            <a:normAutofit fontScale="92500" lnSpcReduction="20000"/>
          </a:bodyPr>
          <a:lstStyle/>
          <a:p>
            <a:endParaRPr lang="en-US"/>
          </a:p>
        </p:txBody>
      </p:sp>
      <p:sp>
        <p:nvSpPr>
          <p:cNvPr id="8" name="Oval 7">
            <a:extLst>
              <a:ext uri="{FF2B5EF4-FFF2-40B4-BE49-F238E27FC236}">
                <a16:creationId xmlns:a16="http://schemas.microsoft.com/office/drawing/2014/main" id="{1FAD854E-833F-4CE4-8B9A-901BDB21145E}"/>
              </a:ext>
            </a:extLst>
          </p:cNvPr>
          <p:cNvSpPr/>
          <p:nvPr/>
        </p:nvSpPr>
        <p:spPr>
          <a:xfrm flipH="1">
            <a:off x="7696199" y="3960671"/>
            <a:ext cx="457199" cy="5221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7282945-D540-4A09-BCA5-6FAC78EA74AC}"/>
              </a:ext>
            </a:extLst>
          </p:cNvPr>
          <p:cNvSpPr/>
          <p:nvPr/>
        </p:nvSpPr>
        <p:spPr>
          <a:xfrm flipH="1">
            <a:off x="914400" y="3276600"/>
            <a:ext cx="381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561847"/>
      </p:ext>
    </p:extLst>
  </p:cSld>
  <p:clrMapOvr>
    <a:masterClrMapping/>
  </p:clrMapOvr>
</p:sld>
</file>

<file path=ppt/theme/theme1.xml><?xml version="1.0" encoding="utf-8"?>
<a:theme xmlns:a="http://schemas.openxmlformats.org/drawingml/2006/main" name="COHMIS">
  <a:themeElements>
    <a:clrScheme name="HMIS logo colors">
      <a:dk1>
        <a:sysClr val="windowText" lastClr="000000"/>
      </a:dk1>
      <a:lt1>
        <a:sysClr val="window" lastClr="FFFFFF"/>
      </a:lt1>
      <a:dk2>
        <a:srgbClr val="525252"/>
      </a:dk2>
      <a:lt2>
        <a:srgbClr val="E7E6E6"/>
      </a:lt2>
      <a:accent1>
        <a:srgbClr val="C00000"/>
      </a:accent1>
      <a:accent2>
        <a:srgbClr val="002060"/>
      </a:accent2>
      <a:accent3>
        <a:srgbClr val="FFD965"/>
      </a:accent3>
      <a:accent4>
        <a:srgbClr val="C00000"/>
      </a:accent4>
      <a:accent5>
        <a:srgbClr val="002060"/>
      </a:accent5>
      <a:accent6>
        <a:srgbClr val="FFD965"/>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a:solidFill>
              <a:schemeClr val="bg1"/>
            </a:solidFill>
          </a:defRPr>
        </a:defPPr>
      </a:lstStyle>
    </a:txDef>
  </a:objectDefaults>
  <a:extraClrSchemeLst/>
  <a:extLst>
    <a:ext uri="{05A4C25C-085E-4340-85A3-A5531E510DB2}">
      <thm15:themeFamily xmlns:thm15="http://schemas.microsoft.com/office/thememl/2012/main" name="COHMIS" id="{83ED72F0-0280-4E69-8A5B-B3B760216F29}" vid="{D2211109-52AE-4F58-B77F-56A871ACF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6668</TotalTime>
  <Words>1194</Words>
  <Application>Microsoft Office PowerPoint</Application>
  <PresentationFormat>On-screen Show (4:3)</PresentationFormat>
  <Paragraphs>168</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Abadi</vt:lpstr>
      <vt:lpstr>Arial</vt:lpstr>
      <vt:lpstr>Calibri</vt:lpstr>
      <vt:lpstr>Corbel</vt:lpstr>
      <vt:lpstr>COHMIS</vt:lpstr>
      <vt:lpstr>Welcome to HMIS 202 </vt:lpstr>
      <vt:lpstr>Hmis support resources</vt:lpstr>
      <vt:lpstr>Navigation overview</vt:lpstr>
      <vt:lpstr>Searching for clients</vt:lpstr>
      <vt:lpstr>Client Profile</vt:lpstr>
      <vt:lpstr>The profile tab</vt:lpstr>
      <vt:lpstr>The Client history tab</vt:lpstr>
      <vt:lpstr>Reviewing attendance history</vt:lpstr>
      <vt:lpstr>The programs tab vs the right side panel</vt:lpstr>
      <vt:lpstr>The Client notes TAB</vt:lpstr>
      <vt:lpstr>The client Contact Tab</vt:lpstr>
      <vt:lpstr>Adding contact information</vt:lpstr>
      <vt:lpstr>The client Location tab</vt:lpstr>
      <vt:lpstr>Enrolling Clients into programs</vt:lpstr>
      <vt:lpstr>Emergency shelter tracking types</vt:lpstr>
      <vt:lpstr>The program tabs</vt:lpstr>
      <vt:lpstr>The program Panel</vt:lpstr>
      <vt:lpstr>The program enrollment tab </vt:lpstr>
      <vt:lpstr>The Program History tab</vt:lpstr>
      <vt:lpstr>The program services tab</vt:lpstr>
      <vt:lpstr>Providing a service</vt:lpstr>
      <vt:lpstr>Attendance/ Group services</vt:lpstr>
      <vt:lpstr>Adding to the attendance “Bucket”</vt:lpstr>
      <vt:lpstr>The program assessments tab</vt:lpstr>
      <vt:lpstr>The program notes tab</vt:lpstr>
      <vt:lpstr>The program files tab</vt:lpstr>
      <vt:lpstr>The program exit tab</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 1</dc:title>
  <dc:creator>Kathy Baker</dc:creator>
  <cp:lastModifiedBy>Christina Yasav</cp:lastModifiedBy>
  <cp:revision>231</cp:revision>
  <cp:lastPrinted>2015-09-22T14:15:58Z</cp:lastPrinted>
  <dcterms:created xsi:type="dcterms:W3CDTF">2018-10-01T16:15:09Z</dcterms:created>
  <dcterms:modified xsi:type="dcterms:W3CDTF">2020-03-31T19:10:12Z</dcterms:modified>
</cp:coreProperties>
</file>